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56" r:id="rId3"/>
    <p:sldMasterId id="2147483664" r:id="rId4"/>
  </p:sldMasterIdLst>
  <p:notesMasterIdLst>
    <p:notesMasterId r:id="rId14"/>
  </p:notesMasterIdLst>
  <p:sldIdLst>
    <p:sldId id="256" r:id="rId5"/>
    <p:sldId id="266" r:id="rId6"/>
    <p:sldId id="262" r:id="rId7"/>
    <p:sldId id="267" r:id="rId8"/>
    <p:sldId id="270" r:id="rId9"/>
    <p:sldId id="268" r:id="rId10"/>
    <p:sldId id="271" r:id="rId11"/>
    <p:sldId id="273" r:id="rId12"/>
    <p:sldId id="282"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2" autoAdjust="0"/>
  </p:normalViewPr>
  <p:slideViewPr>
    <p:cSldViewPr snapToGrid="0" snapToObjects="1">
      <p:cViewPr varScale="1">
        <p:scale>
          <a:sx n="162" d="100"/>
          <a:sy n="162" d="100"/>
        </p:scale>
        <p:origin x="4302" y="1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15" d="100"/>
          <a:sy n="115" d="100"/>
        </p:scale>
        <p:origin x="241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FB9626-81AE-41CD-AB3B-30D0AA3230A3}" type="datetimeFigureOut">
              <a:rPr lang="en-US" smtClean="0"/>
              <a:t>5/11/2020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E9F1109-8AB9-47AB-8B38-BA2A35C8CA64}" type="slidenum">
              <a:rPr lang="en-US" smtClean="0"/>
              <a:t>‹#›</a:t>
            </a:fld>
            <a:endParaRPr lang="en-US"/>
          </a:p>
        </p:txBody>
      </p:sp>
    </p:spTree>
    <p:extLst>
      <p:ext uri="{BB962C8B-B14F-4D97-AF65-F5344CB8AC3E}">
        <p14:creationId xmlns:p14="http://schemas.microsoft.com/office/powerpoint/2010/main" val="76689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Introduction </a:t>
            </a:r>
          </a:p>
          <a:p>
            <a:pPr marL="171450" indent="-171450">
              <a:buFontTx/>
              <a:buChar char="-"/>
            </a:pPr>
            <a:r>
              <a:rPr lang="en-US" dirty="0"/>
              <a:t>Here to talk to you today about how to make the most of your museum membership</a:t>
            </a:r>
          </a:p>
        </p:txBody>
      </p:sp>
      <p:sp>
        <p:nvSpPr>
          <p:cNvPr id="4" name="Slide Number Placeholder 3"/>
          <p:cNvSpPr>
            <a:spLocks noGrp="1"/>
          </p:cNvSpPr>
          <p:nvPr>
            <p:ph type="sldNum" sz="quarter" idx="5"/>
          </p:nvPr>
        </p:nvSpPr>
        <p:spPr/>
        <p:txBody>
          <a:bodyPr/>
          <a:lstStyle/>
          <a:p>
            <a:fld id="{5E9F1109-8AB9-47AB-8B38-BA2A35C8CA64}" type="slidenum">
              <a:rPr lang="en-US" smtClean="0"/>
              <a:t>1</a:t>
            </a:fld>
            <a:endParaRPr lang="en-US"/>
          </a:p>
        </p:txBody>
      </p:sp>
    </p:spTree>
    <p:extLst>
      <p:ext uri="{BB962C8B-B14F-4D97-AF65-F5344CB8AC3E}">
        <p14:creationId xmlns:p14="http://schemas.microsoft.com/office/powerpoint/2010/main" val="40585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first is our Tier 1 membership which is a pay what you can level</a:t>
            </a:r>
          </a:p>
          <a:p>
            <a:pPr marL="171450" indent="-171450">
              <a:buFontTx/>
              <a:buChar char="-"/>
            </a:pPr>
            <a:r>
              <a:rPr lang="en-US" dirty="0"/>
              <a:t>Get you access to ethics, standards, and advocacy resources</a:t>
            </a:r>
          </a:p>
          <a:p>
            <a:pPr marL="171450" indent="-171450">
              <a:buFontTx/>
              <a:buChar char="-"/>
            </a:pPr>
            <a:r>
              <a:rPr lang="en-US" dirty="0"/>
              <a:t>Discounted registration for Museums Advocacy Day</a:t>
            </a:r>
          </a:p>
          <a:p>
            <a:pPr marL="171450" indent="-171450">
              <a:buFontTx/>
              <a:buChar char="-"/>
            </a:pPr>
            <a:r>
              <a:rPr lang="en-US" dirty="0"/>
              <a:t>Eligibility to present at the Annual Meeting</a:t>
            </a:r>
          </a:p>
          <a:p>
            <a:pPr marL="171450" indent="-171450">
              <a:buFontTx/>
              <a:buChar char="-"/>
            </a:pPr>
            <a:r>
              <a:rPr lang="en-US" dirty="0"/>
              <a:t>Listing in our online museum directory</a:t>
            </a:r>
          </a:p>
          <a:p>
            <a:pPr marL="171450" indent="-171450">
              <a:buFontTx/>
              <a:buChar char="-"/>
            </a:pPr>
            <a:r>
              <a:rPr lang="en-US" dirty="0"/>
              <a:t>Subscription to our e-newsletters </a:t>
            </a:r>
          </a:p>
        </p:txBody>
      </p:sp>
      <p:sp>
        <p:nvSpPr>
          <p:cNvPr id="4" name="Slide Number Placeholder 3"/>
          <p:cNvSpPr>
            <a:spLocks noGrp="1"/>
          </p:cNvSpPr>
          <p:nvPr>
            <p:ph type="sldNum" sz="quarter" idx="5"/>
          </p:nvPr>
        </p:nvSpPr>
        <p:spPr/>
        <p:txBody>
          <a:bodyPr/>
          <a:lstStyle/>
          <a:p>
            <a:fld id="{5E9F1109-8AB9-47AB-8B38-BA2A35C8CA64}" type="slidenum">
              <a:rPr lang="en-US" smtClean="0"/>
              <a:t>2</a:t>
            </a:fld>
            <a:endParaRPr lang="en-US"/>
          </a:p>
        </p:txBody>
      </p:sp>
    </p:spTree>
    <p:extLst>
      <p:ext uri="{BB962C8B-B14F-4D97-AF65-F5344CB8AC3E}">
        <p14:creationId xmlns:p14="http://schemas.microsoft.com/office/powerpoint/2010/main" val="379154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option is our Tier 2 membership and the dues for this level are based on full-time staff size – general rule of thumb is full time staff (paid or unpaid) with full-time museum responsibilities</a:t>
            </a:r>
          </a:p>
          <a:p>
            <a:pPr marL="171450" indent="-171450">
              <a:buFontTx/>
              <a:buChar char="-"/>
            </a:pPr>
            <a:r>
              <a:rPr lang="en-US" dirty="0"/>
              <a:t>All of the benefits of Tier 1 as well as</a:t>
            </a:r>
          </a:p>
          <a:p>
            <a:pPr marL="171450" indent="-171450">
              <a:buFontTx/>
              <a:buChar char="-"/>
            </a:pPr>
            <a:r>
              <a:rPr lang="en-US" dirty="0"/>
              <a:t>Access to our online resource library</a:t>
            </a:r>
          </a:p>
          <a:p>
            <a:pPr marL="171450" indent="-171450">
              <a:buFontTx/>
              <a:buChar char="-"/>
            </a:pPr>
            <a:r>
              <a:rPr lang="en-US" dirty="0"/>
              <a:t>Subscription to Museum magazine</a:t>
            </a:r>
          </a:p>
          <a:p>
            <a:pPr marL="171450" indent="-171450">
              <a:buFontTx/>
              <a:buChar char="-"/>
            </a:pPr>
            <a:r>
              <a:rPr lang="en-US" dirty="0"/>
              <a:t>Discounts on online learning, books, individual professional memberships, and more</a:t>
            </a:r>
          </a:p>
        </p:txBody>
      </p:sp>
      <p:sp>
        <p:nvSpPr>
          <p:cNvPr id="4" name="Slide Number Placeholder 3"/>
          <p:cNvSpPr>
            <a:spLocks noGrp="1"/>
          </p:cNvSpPr>
          <p:nvPr>
            <p:ph type="sldNum" sz="quarter" idx="5"/>
          </p:nvPr>
        </p:nvSpPr>
        <p:spPr/>
        <p:txBody>
          <a:bodyPr/>
          <a:lstStyle/>
          <a:p>
            <a:fld id="{5E9F1109-8AB9-47AB-8B38-BA2A35C8CA64}" type="slidenum">
              <a:rPr lang="en-US" smtClean="0"/>
              <a:t>3</a:t>
            </a:fld>
            <a:endParaRPr lang="en-US"/>
          </a:p>
        </p:txBody>
      </p:sp>
    </p:spTree>
    <p:extLst>
      <p:ext uri="{BB962C8B-B14F-4D97-AF65-F5344CB8AC3E}">
        <p14:creationId xmlns:p14="http://schemas.microsoft.com/office/powerpoint/2010/main" val="89789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option is our Tier 3 membership – which like the Tier 2 is based on full-time staff size</a:t>
            </a:r>
          </a:p>
          <a:p>
            <a:pPr marL="171450" indent="-171450">
              <a:buFontTx/>
              <a:buChar char="-"/>
            </a:pPr>
            <a:r>
              <a:rPr lang="en-US" dirty="0"/>
              <a:t>This level includes all of the benefits of Tiers 1 and 2, but has some added benefits such as </a:t>
            </a:r>
          </a:p>
          <a:p>
            <a:pPr marL="171450" indent="-171450">
              <a:buFontTx/>
              <a:buChar char="-"/>
            </a:pPr>
            <a:r>
              <a:rPr lang="en-US" dirty="0"/>
              <a:t>Sample documents library</a:t>
            </a:r>
          </a:p>
          <a:p>
            <a:pPr marL="171450" indent="-171450">
              <a:buFontTx/>
              <a:buChar char="-"/>
            </a:pPr>
            <a:r>
              <a:rPr lang="en-US" dirty="0"/>
              <a:t>Customized research assistance </a:t>
            </a:r>
          </a:p>
          <a:p>
            <a:pPr marL="171450" indent="-171450">
              <a:buFontTx/>
              <a:buChar char="-"/>
            </a:pPr>
            <a:r>
              <a:rPr lang="en-US" dirty="0"/>
              <a:t>Free online learning</a:t>
            </a:r>
          </a:p>
          <a:p>
            <a:pPr marL="171450" indent="-171450">
              <a:buFontTx/>
              <a:buChar char="-"/>
            </a:pPr>
            <a:r>
              <a:rPr lang="en-US" dirty="0"/>
              <a:t>Optional add-on: all-staff package </a:t>
            </a:r>
          </a:p>
        </p:txBody>
      </p:sp>
      <p:sp>
        <p:nvSpPr>
          <p:cNvPr id="4" name="Slide Number Placeholder 3"/>
          <p:cNvSpPr>
            <a:spLocks noGrp="1"/>
          </p:cNvSpPr>
          <p:nvPr>
            <p:ph type="sldNum" sz="quarter" idx="5"/>
          </p:nvPr>
        </p:nvSpPr>
        <p:spPr/>
        <p:txBody>
          <a:bodyPr/>
          <a:lstStyle/>
          <a:p>
            <a:fld id="{5E9F1109-8AB9-47AB-8B38-BA2A35C8CA64}" type="slidenum">
              <a:rPr lang="en-US" smtClean="0"/>
              <a:t>4</a:t>
            </a:fld>
            <a:endParaRPr lang="en-US"/>
          </a:p>
        </p:txBody>
      </p:sp>
    </p:spTree>
    <p:extLst>
      <p:ext uri="{BB962C8B-B14F-4D97-AF65-F5344CB8AC3E}">
        <p14:creationId xmlns:p14="http://schemas.microsoft.com/office/powerpoint/2010/main" val="287556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your member benefits and resources, use your individual login that you already have OR if you (or a colleague) don’t have a profile in our system, create a profile on our website and list the museum as your employer – this will link you to the museum in our system and give you access to their member benefits and resources </a:t>
            </a:r>
          </a:p>
          <a:p>
            <a:r>
              <a:rPr lang="en-US" dirty="0"/>
              <a:t>Our system does not have institutional logins – each staff member can have their own username and password to access the museum’s member resources!</a:t>
            </a:r>
          </a:p>
        </p:txBody>
      </p:sp>
      <p:sp>
        <p:nvSpPr>
          <p:cNvPr id="4" name="Slide Number Placeholder 3"/>
          <p:cNvSpPr>
            <a:spLocks noGrp="1"/>
          </p:cNvSpPr>
          <p:nvPr>
            <p:ph type="sldNum" sz="quarter" idx="5"/>
          </p:nvPr>
        </p:nvSpPr>
        <p:spPr/>
        <p:txBody>
          <a:bodyPr/>
          <a:lstStyle/>
          <a:p>
            <a:fld id="{5E9F1109-8AB9-47AB-8B38-BA2A35C8CA64}" type="slidenum">
              <a:rPr lang="en-US" smtClean="0"/>
              <a:t>5</a:t>
            </a:fld>
            <a:endParaRPr lang="en-US"/>
          </a:p>
        </p:txBody>
      </p:sp>
    </p:spTree>
    <p:extLst>
      <p:ext uri="{BB962C8B-B14F-4D97-AF65-F5344CB8AC3E}">
        <p14:creationId xmlns:p14="http://schemas.microsoft.com/office/powerpoint/2010/main" val="103737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will likely already have logins through the AAM website, so to check the status of your museum’s membership, you can log into the website and go to the edit profile page to see your profile overview</a:t>
            </a:r>
          </a:p>
          <a:p>
            <a:r>
              <a:rPr lang="en-US" dirty="0"/>
              <a:t>You can also use our online museum directory and search for your museum</a:t>
            </a:r>
          </a:p>
        </p:txBody>
      </p:sp>
      <p:sp>
        <p:nvSpPr>
          <p:cNvPr id="4" name="Slide Number Placeholder 3"/>
          <p:cNvSpPr>
            <a:spLocks noGrp="1"/>
          </p:cNvSpPr>
          <p:nvPr>
            <p:ph type="sldNum" sz="quarter" idx="5"/>
          </p:nvPr>
        </p:nvSpPr>
        <p:spPr/>
        <p:txBody>
          <a:bodyPr/>
          <a:lstStyle/>
          <a:p>
            <a:fld id="{5E9F1109-8AB9-47AB-8B38-BA2A35C8CA64}" type="slidenum">
              <a:rPr lang="en-US" smtClean="0"/>
              <a:t>6</a:t>
            </a:fld>
            <a:endParaRPr lang="en-US"/>
          </a:p>
        </p:txBody>
      </p:sp>
    </p:spTree>
    <p:extLst>
      <p:ext uri="{BB962C8B-B14F-4D97-AF65-F5344CB8AC3E}">
        <p14:creationId xmlns:p14="http://schemas.microsoft.com/office/powerpoint/2010/main" val="37475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on our website called the Information Center – this is where you can find the Resource Library, the Sample Documents Library, the Customized Research Assistance Poral, and a listing of our recorded webinars available for purchase/download</a:t>
            </a:r>
          </a:p>
        </p:txBody>
      </p:sp>
      <p:sp>
        <p:nvSpPr>
          <p:cNvPr id="4" name="Slide Number Placeholder 3"/>
          <p:cNvSpPr>
            <a:spLocks noGrp="1"/>
          </p:cNvSpPr>
          <p:nvPr>
            <p:ph type="sldNum" sz="quarter" idx="5"/>
          </p:nvPr>
        </p:nvSpPr>
        <p:spPr/>
        <p:txBody>
          <a:bodyPr/>
          <a:lstStyle/>
          <a:p>
            <a:fld id="{5E9F1109-8AB9-47AB-8B38-BA2A35C8CA64}" type="slidenum">
              <a:rPr lang="en-US" smtClean="0"/>
              <a:t>7</a:t>
            </a:fld>
            <a:endParaRPr lang="en-US"/>
          </a:p>
        </p:txBody>
      </p:sp>
    </p:spTree>
    <p:extLst>
      <p:ext uri="{BB962C8B-B14F-4D97-AF65-F5344CB8AC3E}">
        <p14:creationId xmlns:p14="http://schemas.microsoft.com/office/powerpoint/2010/main" val="339701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558D-3456-7244-86F4-AA8486368B5B}"/>
              </a:ext>
            </a:extLst>
          </p:cNvPr>
          <p:cNvSpPr>
            <a:spLocks noGrp="1"/>
          </p:cNvSpPr>
          <p:nvPr>
            <p:ph type="ctrTitle"/>
          </p:nvPr>
        </p:nvSpPr>
        <p:spPr>
          <a:xfrm>
            <a:off x="1143000" y="1711913"/>
            <a:ext cx="6858000" cy="2387600"/>
          </a:xfrm>
        </p:spPr>
        <p:txBody>
          <a:bodyPr anchor="b"/>
          <a:lstStyle>
            <a:lvl1pPr algn="ctr">
              <a:defRPr sz="5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238561-A688-294B-82BA-0F35CB094C5C}"/>
              </a:ext>
            </a:extLst>
          </p:cNvPr>
          <p:cNvSpPr>
            <a:spLocks noGrp="1"/>
          </p:cNvSpPr>
          <p:nvPr>
            <p:ph type="subTitle" idx="1"/>
          </p:nvPr>
        </p:nvSpPr>
        <p:spPr>
          <a:xfrm>
            <a:off x="1143000" y="419158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913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67A38-186D-D842-B02E-771B20B09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6866021" y="5192271"/>
            <a:ext cx="2277979" cy="1670876"/>
          </a:xfrm>
          <a:prstGeom prst="rect">
            <a:avLst/>
          </a:prstGeom>
        </p:spPr>
      </p:pic>
      <p:sp>
        <p:nvSpPr>
          <p:cNvPr id="2" name="Title 1">
            <a:extLst>
              <a:ext uri="{FF2B5EF4-FFF2-40B4-BE49-F238E27FC236}">
                <a16:creationId xmlns:a16="http://schemas.microsoft.com/office/drawing/2014/main" id="{BCA5F232-A6CD-564F-A163-8219676173D4}"/>
              </a:ext>
            </a:extLst>
          </p:cNvPr>
          <p:cNvSpPr>
            <a:spLocks noGrp="1"/>
          </p:cNvSpPr>
          <p:nvPr>
            <p:ph type="title"/>
          </p:nvPr>
        </p:nvSpPr>
        <p:spPr>
          <a:xfrm>
            <a:off x="623888" y="1258480"/>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809409-DD0C-CF40-AA7D-2BFA5E7A3CB3}"/>
              </a:ext>
            </a:extLst>
          </p:cNvPr>
          <p:cNvSpPr>
            <a:spLocks noGrp="1"/>
          </p:cNvSpPr>
          <p:nvPr>
            <p:ph type="body" idx="1"/>
          </p:nvPr>
        </p:nvSpPr>
        <p:spPr>
          <a:xfrm>
            <a:off x="623888" y="413820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68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CB6F92-F543-3B4A-991B-173AFC948F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32" y="0"/>
            <a:ext cx="2258258" cy="1672389"/>
          </a:xfrm>
          <a:prstGeom prst="rect">
            <a:avLst/>
          </a:prstGeom>
        </p:spPr>
      </p:pic>
      <p:sp>
        <p:nvSpPr>
          <p:cNvPr id="2" name="Title 1">
            <a:extLst>
              <a:ext uri="{FF2B5EF4-FFF2-40B4-BE49-F238E27FC236}">
                <a16:creationId xmlns:a16="http://schemas.microsoft.com/office/drawing/2014/main" id="{A7FE4AB5-D8C9-6D40-9338-09C16D30913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D0AF707-21AB-0743-8078-3030B3AAF7C2}"/>
              </a:ext>
            </a:extLst>
          </p:cNvPr>
          <p:cNvSpPr>
            <a:spLocks noGrp="1"/>
          </p:cNvSpPr>
          <p:nvPr>
            <p:ph sz="half" idx="1"/>
          </p:nvPr>
        </p:nvSpPr>
        <p:spPr>
          <a:xfrm>
            <a:off x="1763488" y="1825625"/>
            <a:ext cx="329184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04364-266D-C140-B48C-42543A4A6572}"/>
              </a:ext>
            </a:extLst>
          </p:cNvPr>
          <p:cNvSpPr>
            <a:spLocks noGrp="1"/>
          </p:cNvSpPr>
          <p:nvPr>
            <p:ph sz="half" idx="2"/>
          </p:nvPr>
        </p:nvSpPr>
        <p:spPr>
          <a:xfrm>
            <a:off x="5228111" y="1825625"/>
            <a:ext cx="3291840" cy="42976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15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6A7A1-E27F-3242-B29F-59DA4A020C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7166811" y="2347081"/>
            <a:ext cx="1977189" cy="4510919"/>
          </a:xfrm>
          <a:prstGeom prst="rect">
            <a:avLst/>
          </a:prstGeom>
        </p:spPr>
      </p:pic>
      <p:pic>
        <p:nvPicPr>
          <p:cNvPr id="6" name="Picture 5">
            <a:extLst>
              <a:ext uri="{FF2B5EF4-FFF2-40B4-BE49-F238E27FC236}">
                <a16:creationId xmlns:a16="http://schemas.microsoft.com/office/drawing/2014/main" id="{D87B657D-8FF0-6A4C-8A21-0D119F52D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277979" cy="1670876"/>
          </a:xfrm>
          <a:prstGeom prst="rect">
            <a:avLst/>
          </a:prstGeom>
        </p:spPr>
      </p:pic>
      <p:sp>
        <p:nvSpPr>
          <p:cNvPr id="2" name="Title 1">
            <a:extLst>
              <a:ext uri="{FF2B5EF4-FFF2-40B4-BE49-F238E27FC236}">
                <a16:creationId xmlns:a16="http://schemas.microsoft.com/office/drawing/2014/main" id="{BE4A27C0-78FA-A441-9F6D-41AB2AA4A49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5970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6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1D3F-C283-B643-BCA5-219CE39CE94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2325F-2F4C-6D48-AFC7-969C2EA0E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887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F232-A6CD-564F-A163-8219676173D4}"/>
              </a:ext>
            </a:extLst>
          </p:cNvPr>
          <p:cNvSpPr>
            <a:spLocks noGrp="1"/>
          </p:cNvSpPr>
          <p:nvPr>
            <p:ph type="title"/>
          </p:nvPr>
        </p:nvSpPr>
        <p:spPr>
          <a:xfrm>
            <a:off x="623888" y="1258480"/>
            <a:ext cx="7886700" cy="2852737"/>
          </a:xfrm>
        </p:spPr>
        <p:txBody>
          <a:bodyPr anchor="b"/>
          <a:lstStyle>
            <a:lvl1pPr>
              <a:defRPr sz="5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809409-DD0C-CF40-AA7D-2BFA5E7A3CB3}"/>
              </a:ext>
            </a:extLst>
          </p:cNvPr>
          <p:cNvSpPr>
            <a:spLocks noGrp="1"/>
          </p:cNvSpPr>
          <p:nvPr>
            <p:ph type="body" idx="1"/>
          </p:nvPr>
        </p:nvSpPr>
        <p:spPr>
          <a:xfrm>
            <a:off x="623888" y="413820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63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4AB5-D8C9-6D40-9338-09C16D3091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0AF707-21AB-0743-8078-3030B3AAF7C2}"/>
              </a:ext>
            </a:extLst>
          </p:cNvPr>
          <p:cNvSpPr>
            <a:spLocks noGrp="1"/>
          </p:cNvSpPr>
          <p:nvPr>
            <p:ph sz="half" idx="1"/>
          </p:nvPr>
        </p:nvSpPr>
        <p:spPr>
          <a:xfrm>
            <a:off x="1763488" y="1825625"/>
            <a:ext cx="329184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04364-266D-C140-B48C-42543A4A6572}"/>
              </a:ext>
            </a:extLst>
          </p:cNvPr>
          <p:cNvSpPr>
            <a:spLocks noGrp="1"/>
          </p:cNvSpPr>
          <p:nvPr>
            <p:ph sz="half" idx="2"/>
          </p:nvPr>
        </p:nvSpPr>
        <p:spPr>
          <a:xfrm>
            <a:off x="5228111" y="1825625"/>
            <a:ext cx="329184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49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27C0-78FA-A441-9F6D-41AB2AA4A49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3584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8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8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E68F1B-F021-6447-9F31-98E801E1B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32" y="0"/>
            <a:ext cx="2258258" cy="1672389"/>
          </a:xfrm>
          <a:prstGeom prst="rect">
            <a:avLst/>
          </a:prstGeom>
        </p:spPr>
      </p:pic>
      <p:pic>
        <p:nvPicPr>
          <p:cNvPr id="9" name="Picture 8">
            <a:extLst>
              <a:ext uri="{FF2B5EF4-FFF2-40B4-BE49-F238E27FC236}">
                <a16:creationId xmlns:a16="http://schemas.microsoft.com/office/drawing/2014/main" id="{4AC49848-BD14-274E-B888-998070024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730" y="4559968"/>
            <a:ext cx="1436270" cy="2298032"/>
          </a:xfrm>
          <a:prstGeom prst="rect">
            <a:avLst/>
          </a:prstGeom>
        </p:spPr>
      </p:pic>
      <p:sp>
        <p:nvSpPr>
          <p:cNvPr id="2" name="Title 1">
            <a:extLst>
              <a:ext uri="{FF2B5EF4-FFF2-40B4-BE49-F238E27FC236}">
                <a16:creationId xmlns:a16="http://schemas.microsoft.com/office/drawing/2014/main" id="{9984558D-3456-7244-86F4-AA8486368B5B}"/>
              </a:ext>
            </a:extLst>
          </p:cNvPr>
          <p:cNvSpPr>
            <a:spLocks noGrp="1"/>
          </p:cNvSpPr>
          <p:nvPr>
            <p:ph type="ctrTitle"/>
          </p:nvPr>
        </p:nvSpPr>
        <p:spPr>
          <a:xfrm>
            <a:off x="1143000" y="1820197"/>
            <a:ext cx="6858000" cy="2387600"/>
          </a:xfrm>
        </p:spPr>
        <p:txBody>
          <a:bodyPr anchor="b"/>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ED238561-A688-294B-82BA-0F35CB094C5C}"/>
              </a:ext>
            </a:extLst>
          </p:cNvPr>
          <p:cNvSpPr>
            <a:spLocks noGrp="1"/>
          </p:cNvSpPr>
          <p:nvPr>
            <p:ph type="subTitle" idx="1"/>
          </p:nvPr>
        </p:nvSpPr>
        <p:spPr>
          <a:xfrm>
            <a:off x="1143000" y="4299872"/>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3652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F7A965-8E9E-5E48-9592-D0693CC256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564105" cy="3568476"/>
          </a:xfrm>
          <a:prstGeom prst="rect">
            <a:avLst/>
          </a:prstGeom>
        </p:spPr>
      </p:pic>
      <p:sp>
        <p:nvSpPr>
          <p:cNvPr id="2" name="Title 1">
            <a:extLst>
              <a:ext uri="{FF2B5EF4-FFF2-40B4-BE49-F238E27FC236}">
                <a16:creationId xmlns:a16="http://schemas.microsoft.com/office/drawing/2014/main" id="{9A561D3F-C283-B643-BCA5-219CE39CE94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A42325F-2F4C-6D48-AFC7-969C2EA0E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4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DB4DD-D9F9-7F42-8697-D153B0C6A819}"/>
              </a:ext>
            </a:extLst>
          </p:cNvPr>
          <p:cNvSpPr>
            <a:spLocks noGrp="1"/>
          </p:cNvSpPr>
          <p:nvPr>
            <p:ph type="title"/>
          </p:nvPr>
        </p:nvSpPr>
        <p:spPr>
          <a:xfrm>
            <a:off x="1754579" y="365126"/>
            <a:ext cx="6760771"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125458-B4D8-EE42-BAAF-70B1820AF107}"/>
              </a:ext>
            </a:extLst>
          </p:cNvPr>
          <p:cNvSpPr>
            <a:spLocks noGrp="1"/>
          </p:cNvSpPr>
          <p:nvPr>
            <p:ph type="body" idx="1"/>
          </p:nvPr>
        </p:nvSpPr>
        <p:spPr>
          <a:xfrm>
            <a:off x="1754579" y="1825625"/>
            <a:ext cx="6760771" cy="47422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2B8597A-FC7D-664D-8607-6DEF1600979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1000" y="5905681"/>
            <a:ext cx="1373579" cy="662173"/>
          </a:xfrm>
          <a:prstGeom prst="rect">
            <a:avLst/>
          </a:prstGeom>
        </p:spPr>
      </p:pic>
    </p:spTree>
    <p:extLst>
      <p:ext uri="{BB962C8B-B14F-4D97-AF65-F5344CB8AC3E}">
        <p14:creationId xmlns:p14="http://schemas.microsoft.com/office/powerpoint/2010/main" val="413328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5000" b="0" i="0" kern="1200">
          <a:solidFill>
            <a:schemeClr val="bg1"/>
          </a:solidFill>
          <a:latin typeface="Helvetica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Helvetica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Helvetica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DBF43-C430-C94B-AC4C-571599A1D4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1350" y="2574925"/>
            <a:ext cx="3543300" cy="1708150"/>
          </a:xfrm>
          <a:prstGeom prst="rect">
            <a:avLst/>
          </a:prstGeom>
        </p:spPr>
      </p:pic>
    </p:spTree>
    <p:extLst>
      <p:ext uri="{BB962C8B-B14F-4D97-AF65-F5344CB8AC3E}">
        <p14:creationId xmlns:p14="http://schemas.microsoft.com/office/powerpoint/2010/main" val="334124670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DB4DD-D9F9-7F42-8697-D153B0C6A819}"/>
              </a:ext>
            </a:extLst>
          </p:cNvPr>
          <p:cNvSpPr>
            <a:spLocks noGrp="1"/>
          </p:cNvSpPr>
          <p:nvPr>
            <p:ph type="title"/>
          </p:nvPr>
        </p:nvSpPr>
        <p:spPr>
          <a:xfrm>
            <a:off x="1754579" y="365126"/>
            <a:ext cx="676077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9125458-B4D8-EE42-BAAF-70B1820AF107}"/>
              </a:ext>
            </a:extLst>
          </p:cNvPr>
          <p:cNvSpPr>
            <a:spLocks noGrp="1"/>
          </p:cNvSpPr>
          <p:nvPr>
            <p:ph type="body" idx="1"/>
          </p:nvPr>
        </p:nvSpPr>
        <p:spPr>
          <a:xfrm>
            <a:off x="1754579" y="1825625"/>
            <a:ext cx="6760771" cy="47422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4EE46F9-CBD5-524A-808F-D241BD91353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1000" y="5911302"/>
            <a:ext cx="1373579" cy="656553"/>
          </a:xfrm>
          <a:prstGeom prst="rect">
            <a:avLst/>
          </a:prstGeom>
        </p:spPr>
      </p:pic>
    </p:spTree>
    <p:extLst>
      <p:ext uri="{BB962C8B-B14F-4D97-AF65-F5344CB8AC3E}">
        <p14:creationId xmlns:p14="http://schemas.microsoft.com/office/powerpoint/2010/main" val="53290956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5000" b="0" i="0" kern="1200">
          <a:solidFill>
            <a:schemeClr val="tx1"/>
          </a:solidFill>
          <a:latin typeface="Helvetica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E66093-65B6-4C44-BA98-7893BA1E1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78505" y="2574925"/>
            <a:ext cx="3573630" cy="1708150"/>
          </a:xfrm>
          <a:prstGeom prst="rect">
            <a:avLst/>
          </a:prstGeom>
        </p:spPr>
      </p:pic>
    </p:spTree>
    <p:extLst>
      <p:ext uri="{BB962C8B-B14F-4D97-AF65-F5344CB8AC3E}">
        <p14:creationId xmlns:p14="http://schemas.microsoft.com/office/powerpoint/2010/main" val="127031059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5" Type="http://schemas.openxmlformats.org/officeDocument/2006/relationships/hyperlink" Target="https://ww2.aam-us.org/create-profile"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0.png"/><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image" Target="../media/image15.jpg"/><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hyperlink" Target="mailto:membership@aam-u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4F07-3E51-EF41-A7F4-B23FE8231147}"/>
              </a:ext>
            </a:extLst>
          </p:cNvPr>
          <p:cNvSpPr>
            <a:spLocks noGrp="1"/>
          </p:cNvSpPr>
          <p:nvPr>
            <p:ph type="ctrTitle"/>
          </p:nvPr>
        </p:nvSpPr>
        <p:spPr>
          <a:xfrm>
            <a:off x="427839" y="1876156"/>
            <a:ext cx="8263155" cy="790256"/>
          </a:xfrm>
        </p:spPr>
        <p:txBody>
          <a:bodyPr/>
          <a:lstStyle/>
          <a:p>
            <a:r>
              <a:rPr lang="en-US" sz="4800" b="1" dirty="0">
                <a:latin typeface="Arial" panose="020B0604020202020204" pitchFamily="34" charset="0"/>
                <a:cs typeface="Arial" panose="020B0604020202020204" pitchFamily="34" charset="0"/>
              </a:rPr>
              <a:t>Making the Most of Your Museum Membership</a:t>
            </a:r>
          </a:p>
        </p:txBody>
      </p:sp>
      <p:sp>
        <p:nvSpPr>
          <p:cNvPr id="3" name="Subtitle 2">
            <a:extLst>
              <a:ext uri="{FF2B5EF4-FFF2-40B4-BE49-F238E27FC236}">
                <a16:creationId xmlns:a16="http://schemas.microsoft.com/office/drawing/2014/main" id="{17F5E786-E23E-714B-BA75-5CD06A5F7197}"/>
              </a:ext>
            </a:extLst>
          </p:cNvPr>
          <p:cNvSpPr>
            <a:spLocks noGrp="1"/>
          </p:cNvSpPr>
          <p:nvPr>
            <p:ph type="subTitle" idx="1"/>
          </p:nvPr>
        </p:nvSpPr>
        <p:spPr>
          <a:xfrm>
            <a:off x="1143000" y="3117531"/>
            <a:ext cx="6858000" cy="1655762"/>
          </a:xfrm>
        </p:spPr>
        <p:txBody>
          <a:bodyPr>
            <a:normAutofit/>
          </a:bodyPr>
          <a:lstStyle/>
          <a:p>
            <a:endParaRPr lang="en-US" dirty="0"/>
          </a:p>
        </p:txBody>
      </p:sp>
      <p:pic>
        <p:nvPicPr>
          <p:cNvPr id="6" name="Audio 5">
            <a:hlinkClick r:id="" action="ppaction://media"/>
            <a:extLst>
              <a:ext uri="{FF2B5EF4-FFF2-40B4-BE49-F238E27FC236}">
                <a16:creationId xmlns:a16="http://schemas.microsoft.com/office/drawing/2014/main" id="{BF79D0B0-17B6-4A61-86FE-5313A2717D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75880527"/>
      </p:ext>
    </p:extLst>
  </p:cSld>
  <p:clrMapOvr>
    <a:masterClrMapping/>
  </p:clrMapOvr>
  <mc:AlternateContent xmlns:mc="http://schemas.openxmlformats.org/markup-compatibility/2006">
    <mc:Choice xmlns:p14="http://schemas.microsoft.com/office/powerpoint/2010/main" Requires="p14">
      <p:transition spd="slow" p14:dur="2000" advTm="9541"/>
    </mc:Choice>
    <mc:Fallback>
      <p:transition spd="slow" advTm="9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613" y="474182"/>
            <a:ext cx="6760771" cy="1325563"/>
          </a:xfrm>
        </p:spPr>
        <p:txBody>
          <a:bodyPr/>
          <a:lstStyle/>
          <a:p>
            <a:pPr algn="ctr"/>
            <a:br>
              <a:rPr lang="en-US" sz="3600" b="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Three Options for Museum Membership</a:t>
            </a:r>
            <a:br>
              <a:rPr lang="en-US" sz="3600" b="1" dirty="0">
                <a:latin typeface="Helvetica Light"/>
              </a:rPr>
            </a:br>
            <a:endParaRPr lang="en-US" sz="3600" dirty="0">
              <a:latin typeface="Helvetica Light"/>
            </a:endParaRPr>
          </a:p>
        </p:txBody>
      </p:sp>
      <p:pic>
        <p:nvPicPr>
          <p:cNvPr id="4" name="Picture 3">
            <a:extLst>
              <a:ext uri="{FF2B5EF4-FFF2-40B4-BE49-F238E27FC236}">
                <a16:creationId xmlns:a16="http://schemas.microsoft.com/office/drawing/2014/main" id="{7AA0B870-2E45-4FFD-B348-F88ADEC13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870" y="2184022"/>
            <a:ext cx="8762260" cy="2479936"/>
          </a:xfrm>
          <a:prstGeom prst="rect">
            <a:avLst/>
          </a:prstGeom>
        </p:spPr>
      </p:pic>
      <p:pic>
        <p:nvPicPr>
          <p:cNvPr id="11" name="Audio 10">
            <a:hlinkClick r:id="" action="ppaction://media"/>
            <a:extLst>
              <a:ext uri="{FF2B5EF4-FFF2-40B4-BE49-F238E27FC236}">
                <a16:creationId xmlns:a16="http://schemas.microsoft.com/office/drawing/2014/main" id="{92BCBCDD-3689-4482-9CAC-E2560131FF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6142912"/>
      </p:ext>
    </p:extLst>
  </p:cSld>
  <p:clrMapOvr>
    <a:masterClrMapping/>
  </p:clrMapOvr>
  <mc:AlternateContent xmlns:mc="http://schemas.openxmlformats.org/markup-compatibility/2006">
    <mc:Choice xmlns:p14="http://schemas.microsoft.com/office/powerpoint/2010/main" Requires="p14">
      <p:transition spd="slow" p14:dur="2000" advTm="25033"/>
    </mc:Choice>
    <mc:Fallback>
      <p:transition spd="slow" advTm="25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EA1C-BDEA-D440-898C-84F15B95244C}"/>
              </a:ext>
            </a:extLst>
          </p:cNvPr>
          <p:cNvSpPr>
            <a:spLocks noGrp="1"/>
          </p:cNvSpPr>
          <p:nvPr>
            <p:ph type="title"/>
          </p:nvPr>
        </p:nvSpPr>
        <p:spPr>
          <a:xfrm>
            <a:off x="1191614" y="449016"/>
            <a:ext cx="6760771" cy="1325563"/>
          </a:xfrm>
        </p:spPr>
        <p:txBody>
          <a:bodyPr>
            <a:normAutofit fontScale="90000"/>
          </a:bodyPr>
          <a:lstStyle/>
          <a:p>
            <a:pPr algn="ctr"/>
            <a:r>
              <a:rPr lang="en-US" sz="4400" dirty="0">
                <a:latin typeface="Arial" panose="020B0604020202020204" pitchFamily="34" charset="0"/>
                <a:cs typeface="Arial" panose="020B0604020202020204" pitchFamily="34" charset="0"/>
              </a:rPr>
              <a:t>Three Options for Museum Membership</a:t>
            </a:r>
            <a:br>
              <a:rPr lang="en-US" sz="3600" dirty="0"/>
            </a:br>
            <a:endParaRPr lang="en-US" sz="3600" dirty="0"/>
          </a:p>
        </p:txBody>
      </p:sp>
      <p:pic>
        <p:nvPicPr>
          <p:cNvPr id="7" name="Content Placeholder 6">
            <a:extLst>
              <a:ext uri="{FF2B5EF4-FFF2-40B4-BE49-F238E27FC236}">
                <a16:creationId xmlns:a16="http://schemas.microsoft.com/office/drawing/2014/main" id="{37B956C3-C04B-4D53-AD32-8D1354B3A5B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88293" y="2090540"/>
            <a:ext cx="8367413" cy="2676920"/>
          </a:xfrm>
        </p:spPr>
      </p:pic>
      <p:sp>
        <p:nvSpPr>
          <p:cNvPr id="11" name="Rectangle 10">
            <a:extLst>
              <a:ext uri="{FF2B5EF4-FFF2-40B4-BE49-F238E27FC236}">
                <a16:creationId xmlns:a16="http://schemas.microsoft.com/office/drawing/2014/main" id="{5F570CFC-E2EA-45F8-BC4A-3DC8FFCFBD9F}"/>
              </a:ext>
            </a:extLst>
          </p:cNvPr>
          <p:cNvSpPr/>
          <p:nvPr/>
        </p:nvSpPr>
        <p:spPr>
          <a:xfrm>
            <a:off x="2556588" y="2942252"/>
            <a:ext cx="2114940" cy="354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1D2E82-D805-4F20-B009-59B8047CB472}"/>
              </a:ext>
            </a:extLst>
          </p:cNvPr>
          <p:cNvSpPr txBox="1"/>
          <p:nvPr/>
        </p:nvSpPr>
        <p:spPr>
          <a:xfrm>
            <a:off x="2481940" y="2911152"/>
            <a:ext cx="2114940" cy="400110"/>
          </a:xfrm>
          <a:prstGeom prst="rect">
            <a:avLst/>
          </a:prstGeom>
          <a:noFill/>
        </p:spPr>
        <p:txBody>
          <a:bodyPr wrap="square" rtlCol="0">
            <a:spAutoFit/>
          </a:bodyPr>
          <a:lstStyle/>
          <a:p>
            <a:r>
              <a:rPr lang="en-US" sz="1000" dirty="0"/>
              <a:t>Access to the Transamerica Museum Retirement Program</a:t>
            </a:r>
          </a:p>
        </p:txBody>
      </p:sp>
      <p:pic>
        <p:nvPicPr>
          <p:cNvPr id="8" name="Audio 7">
            <a:hlinkClick r:id="" action="ppaction://media"/>
            <a:extLst>
              <a:ext uri="{FF2B5EF4-FFF2-40B4-BE49-F238E27FC236}">
                <a16:creationId xmlns:a16="http://schemas.microsoft.com/office/drawing/2014/main" id="{3ACFE651-D13D-48DD-A402-D7551B63D0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38155891"/>
      </p:ext>
    </p:extLst>
  </p:cSld>
  <p:clrMapOvr>
    <a:masterClrMapping/>
  </p:clrMapOvr>
  <mc:AlternateContent xmlns:mc="http://schemas.openxmlformats.org/markup-compatibility/2006">
    <mc:Choice xmlns:p14="http://schemas.microsoft.com/office/powerpoint/2010/main" Requires="p14">
      <p:transition spd="slow" p14:dur="2000" advTm="28425"/>
    </mc:Choice>
    <mc:Fallback>
      <p:transition spd="slow" advTm="28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614" y="793702"/>
            <a:ext cx="6760771" cy="1011314"/>
          </a:xfrm>
        </p:spPr>
        <p:txBody>
          <a:bodyPr/>
          <a:lstStyle/>
          <a:p>
            <a:pPr algn="ctr"/>
            <a:r>
              <a:rPr lang="en-US" sz="4000" dirty="0">
                <a:latin typeface="Arial" panose="020B0604020202020204" pitchFamily="34" charset="0"/>
                <a:cs typeface="Arial" panose="020B0604020202020204" pitchFamily="34" charset="0"/>
              </a:rPr>
              <a:t>Three Options for Museum Membership</a:t>
            </a:r>
            <a:br>
              <a:rPr lang="en-US" altLang="en-US" sz="5400" b="1" dirty="0"/>
            </a:br>
            <a:endParaRPr lang="en-US" dirty="0"/>
          </a:p>
        </p:txBody>
      </p:sp>
      <p:pic>
        <p:nvPicPr>
          <p:cNvPr id="5" name="Picture 4">
            <a:extLst>
              <a:ext uri="{FF2B5EF4-FFF2-40B4-BE49-F238E27FC236}">
                <a16:creationId xmlns:a16="http://schemas.microsoft.com/office/drawing/2014/main" id="{E9699835-E04B-429F-85C8-93799821D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75" y="1780236"/>
            <a:ext cx="8646850" cy="3297528"/>
          </a:xfrm>
          <a:prstGeom prst="rect">
            <a:avLst/>
          </a:prstGeom>
        </p:spPr>
      </p:pic>
      <p:pic>
        <p:nvPicPr>
          <p:cNvPr id="6" name="Audio 5">
            <a:hlinkClick r:id="" action="ppaction://media"/>
            <a:extLst>
              <a:ext uri="{FF2B5EF4-FFF2-40B4-BE49-F238E27FC236}">
                <a16:creationId xmlns:a16="http://schemas.microsoft.com/office/drawing/2014/main" id="{073D9FF6-37DE-44D9-B08B-C3BE124A69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17650550"/>
      </p:ext>
    </p:extLst>
  </p:cSld>
  <p:clrMapOvr>
    <a:masterClrMapping/>
  </p:clrMapOvr>
  <mc:AlternateContent xmlns:mc="http://schemas.openxmlformats.org/markup-compatibility/2006">
    <mc:Choice xmlns:p14="http://schemas.microsoft.com/office/powerpoint/2010/main" Requires="p14">
      <p:transition spd="slow" p14:dur="2000" advTm="40450"/>
    </mc:Choice>
    <mc:Fallback>
      <p:transition spd="slow" advTm="40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5A95-CCC1-4EC4-9E7D-15AA225AE87F}"/>
              </a:ext>
            </a:extLst>
          </p:cNvPr>
          <p:cNvSpPr>
            <a:spLocks noGrp="1"/>
          </p:cNvSpPr>
          <p:nvPr>
            <p:ph type="title"/>
          </p:nvPr>
        </p:nvSpPr>
        <p:spPr>
          <a:xfrm>
            <a:off x="1191614" y="278662"/>
            <a:ext cx="6760771" cy="1325563"/>
          </a:xfrm>
        </p:spPr>
        <p:txBody>
          <a:bodyPr/>
          <a:lstStyle/>
          <a:p>
            <a:pPr algn="ctr"/>
            <a:r>
              <a:rPr lang="en-US" sz="3600" dirty="0">
                <a:latin typeface="Arial" panose="020B0604020202020204" pitchFamily="34" charset="0"/>
                <a:cs typeface="Arial" panose="020B0604020202020204" pitchFamily="34" charset="0"/>
              </a:rPr>
              <a:t>How do you access these benefits and resources</a:t>
            </a:r>
            <a:r>
              <a:rPr lang="en-US" sz="36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F780A4C-C046-49C1-84BF-7767C0D62107}"/>
              </a:ext>
            </a:extLst>
          </p:cNvPr>
          <p:cNvSpPr>
            <a:spLocks noGrp="1"/>
          </p:cNvSpPr>
          <p:nvPr>
            <p:ph idx="1"/>
          </p:nvPr>
        </p:nvSpPr>
        <p:spPr>
          <a:xfrm>
            <a:off x="1191614" y="1670736"/>
            <a:ext cx="6760771" cy="4742231"/>
          </a:xfrm>
        </p:spPr>
        <p:txBody>
          <a:bodyPr/>
          <a:lstStyle/>
          <a:p>
            <a:r>
              <a:rPr lang="en-US" sz="2400" dirty="0">
                <a:latin typeface="Arial" panose="020B0604020202020204" pitchFamily="34" charset="0"/>
                <a:cs typeface="Arial" panose="020B0604020202020204" pitchFamily="34" charset="0"/>
              </a:rPr>
              <a:t>Create an </a:t>
            </a:r>
            <a:r>
              <a:rPr lang="en-US" sz="2400" dirty="0">
                <a:latin typeface="Arial" panose="020B0604020202020204" pitchFamily="34" charset="0"/>
                <a:cs typeface="Arial" panose="020B0604020202020204" pitchFamily="34" charset="0"/>
                <a:hlinkClick r:id="rId5"/>
              </a:rPr>
              <a:t>individual login</a:t>
            </a:r>
            <a:r>
              <a:rPr lang="en-US" sz="2400" dirty="0">
                <a:latin typeface="Arial" panose="020B0604020202020204" pitchFamily="34" charset="0"/>
                <a:cs typeface="Arial" panose="020B0604020202020204" pitchFamily="34" charset="0"/>
              </a:rPr>
              <a:t> on our website and list the museum as your employer</a:t>
            </a:r>
          </a:p>
          <a:p>
            <a:pPr lvl="1"/>
            <a:r>
              <a:rPr lang="en-US" dirty="0">
                <a:latin typeface="Arial" panose="020B0604020202020204" pitchFamily="34" charset="0"/>
                <a:cs typeface="Arial" panose="020B0604020202020204" pitchFamily="34" charset="0"/>
              </a:rPr>
              <a:t>This will link you to the museum’s account in our system and provide access to these benefits and resources</a:t>
            </a:r>
          </a:p>
          <a:p>
            <a:pPr marL="457200" lvl="1" indent="0">
              <a:buNone/>
            </a:pPr>
            <a:endParaRPr lang="en-US" dirty="0"/>
          </a:p>
        </p:txBody>
      </p:sp>
      <p:pic>
        <p:nvPicPr>
          <p:cNvPr id="6" name="Picture 5">
            <a:extLst>
              <a:ext uri="{FF2B5EF4-FFF2-40B4-BE49-F238E27FC236}">
                <a16:creationId xmlns:a16="http://schemas.microsoft.com/office/drawing/2014/main" id="{62AC8B41-ACEA-4A59-B491-05A64D6D50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4663" y="3761751"/>
            <a:ext cx="4974672" cy="2651216"/>
          </a:xfrm>
          <a:prstGeom prst="rect">
            <a:avLst/>
          </a:prstGeom>
        </p:spPr>
      </p:pic>
      <p:pic>
        <p:nvPicPr>
          <p:cNvPr id="5" name="Audio 4">
            <a:hlinkClick r:id="" action="ppaction://media"/>
            <a:extLst>
              <a:ext uri="{FF2B5EF4-FFF2-40B4-BE49-F238E27FC236}">
                <a16:creationId xmlns:a16="http://schemas.microsoft.com/office/drawing/2014/main" id="{9D0E1039-8F3D-47CC-A5C3-6C89B8EA266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7158383"/>
      </p:ext>
    </p:extLst>
  </p:cSld>
  <p:clrMapOvr>
    <a:masterClrMapping/>
  </p:clrMapOvr>
  <mc:AlternateContent xmlns:mc="http://schemas.openxmlformats.org/markup-compatibility/2006">
    <mc:Choice xmlns:p14="http://schemas.microsoft.com/office/powerpoint/2010/main" Requires="p14">
      <p:transition spd="slow" p14:dur="2000" advTm="22036"/>
    </mc:Choice>
    <mc:Fallback>
      <p:transition spd="slow" advTm="22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D2639-B13E-4405-ACAC-7695E4CC65CE}"/>
              </a:ext>
            </a:extLst>
          </p:cNvPr>
          <p:cNvSpPr txBox="1">
            <a:spLocks noGrp="1"/>
          </p:cNvSpPr>
          <p:nvPr>
            <p:ph type="title"/>
          </p:nvPr>
        </p:nvSpPr>
        <p:spPr>
          <a:xfrm>
            <a:off x="1766627" y="432344"/>
            <a:ext cx="5610746" cy="142192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How do you find out if your museum is a member or if the membership is current?</a:t>
            </a:r>
          </a:p>
        </p:txBody>
      </p:sp>
      <p:pic>
        <p:nvPicPr>
          <p:cNvPr id="3" name="Picture 2" descr="A screenshot of a cell phone&#10;&#10;Description automatically generated">
            <a:extLst>
              <a:ext uri="{FF2B5EF4-FFF2-40B4-BE49-F238E27FC236}">
                <a16:creationId xmlns:a16="http://schemas.microsoft.com/office/drawing/2014/main" id="{0A07A16F-72D1-4BA1-A772-BCC698FB9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975" y="1804637"/>
            <a:ext cx="4241378" cy="4307018"/>
          </a:xfrm>
          <a:prstGeom prst="rect">
            <a:avLst/>
          </a:prstGeom>
        </p:spPr>
      </p:pic>
      <p:sp>
        <p:nvSpPr>
          <p:cNvPr id="21" name="Arrow: Left 20">
            <a:extLst>
              <a:ext uri="{FF2B5EF4-FFF2-40B4-BE49-F238E27FC236}">
                <a16:creationId xmlns:a16="http://schemas.microsoft.com/office/drawing/2014/main" id="{3D03D74C-5F50-465C-ACB9-3BD4F815B910}"/>
              </a:ext>
            </a:extLst>
          </p:cNvPr>
          <p:cNvSpPr/>
          <p:nvPr/>
        </p:nvSpPr>
        <p:spPr>
          <a:xfrm>
            <a:off x="4430939" y="4148804"/>
            <a:ext cx="282121" cy="73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F19C9505-B2C8-48C8-B859-9EF0EB3754CB}"/>
              </a:ext>
            </a:extLst>
          </p:cNvPr>
          <p:cNvSpPr/>
          <p:nvPr/>
        </p:nvSpPr>
        <p:spPr>
          <a:xfrm>
            <a:off x="4430939" y="4281705"/>
            <a:ext cx="282121" cy="73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B7DD9623-A8AA-47EA-AE78-D5A6EEDB7438}"/>
              </a:ext>
            </a:extLst>
          </p:cNvPr>
          <p:cNvSpPr/>
          <p:nvPr/>
        </p:nvSpPr>
        <p:spPr>
          <a:xfrm>
            <a:off x="4425951" y="4546904"/>
            <a:ext cx="282121" cy="73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hlinkClick r:id="" action="ppaction://media"/>
            <a:extLst>
              <a:ext uri="{FF2B5EF4-FFF2-40B4-BE49-F238E27FC236}">
                <a16:creationId xmlns:a16="http://schemas.microsoft.com/office/drawing/2014/main" id="{60044268-CC6C-4F93-812A-EA8CAF27D6E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96951664"/>
      </p:ext>
    </p:extLst>
  </p:cSld>
  <p:clrMapOvr>
    <a:masterClrMapping/>
  </p:clrMapOvr>
  <mc:AlternateContent xmlns:mc="http://schemas.openxmlformats.org/markup-compatibility/2006">
    <mc:Choice xmlns:p14="http://schemas.microsoft.com/office/powerpoint/2010/main" Requires="p14">
      <p:transition spd="slow" p14:dur="2000" advTm="16882"/>
    </mc:Choice>
    <mc:Fallback>
      <p:transition spd="slow" advTm="16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11"/>
                </p:tgtEl>
              </p:cMediaNode>
            </p:audio>
          </p:childTnLst>
        </p:cTn>
      </p:par>
    </p:tnLst>
    <p:bldLst>
      <p:bldP spid="21" grpId="0" animBg="1"/>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89C554-2562-494B-90E2-F65F46598CE7}"/>
              </a:ext>
            </a:extLst>
          </p:cNvPr>
          <p:cNvSpPr txBox="1"/>
          <p:nvPr/>
        </p:nvSpPr>
        <p:spPr>
          <a:xfrm>
            <a:off x="1275125" y="474344"/>
            <a:ext cx="6593747" cy="1323439"/>
          </a:xfrm>
          <a:prstGeom prst="rect">
            <a:avLst/>
          </a:prstGeom>
          <a:noFill/>
        </p:spPr>
        <p:txBody>
          <a:bodyPr wrap="square" rtlCol="0">
            <a:spAutoFit/>
          </a:bodyPr>
          <a:lstStyle/>
          <a:p>
            <a:pPr algn="ctr"/>
            <a:r>
              <a:rPr lang="en-US" sz="4000" dirty="0">
                <a:latin typeface="Arial" panose="020B0604020202020204" pitchFamily="34" charset="0"/>
                <a:ea typeface="+mj-ea"/>
                <a:cs typeface="Arial" panose="020B0604020202020204" pitchFamily="34" charset="0"/>
              </a:rPr>
              <a:t>Where do you find your member resources?</a:t>
            </a:r>
          </a:p>
        </p:txBody>
      </p:sp>
      <p:pic>
        <p:nvPicPr>
          <p:cNvPr id="3" name="Picture 2">
            <a:extLst>
              <a:ext uri="{FF2B5EF4-FFF2-40B4-BE49-F238E27FC236}">
                <a16:creationId xmlns:a16="http://schemas.microsoft.com/office/drawing/2014/main" id="{FF2890B4-C954-4437-BAA1-53FBDB894350}"/>
              </a:ext>
            </a:extLst>
          </p:cNvPr>
          <p:cNvPicPr>
            <a:picLocks noChangeAspect="1"/>
          </p:cNvPicPr>
          <p:nvPr/>
        </p:nvPicPr>
        <p:blipFill rotWithShape="1">
          <a:blip r:embed="rId5"/>
          <a:srcRect t="17666" b="6764"/>
          <a:stretch/>
        </p:blipFill>
        <p:spPr>
          <a:xfrm>
            <a:off x="263356" y="1922800"/>
            <a:ext cx="8617287" cy="3661254"/>
          </a:xfrm>
          <a:prstGeom prst="rect">
            <a:avLst/>
          </a:prstGeom>
        </p:spPr>
      </p:pic>
      <p:pic>
        <p:nvPicPr>
          <p:cNvPr id="10" name="Audio 9">
            <a:hlinkClick r:id="" action="ppaction://media"/>
            <a:extLst>
              <a:ext uri="{FF2B5EF4-FFF2-40B4-BE49-F238E27FC236}">
                <a16:creationId xmlns:a16="http://schemas.microsoft.com/office/drawing/2014/main" id="{FD7BF82C-1054-4AA5-982D-57E1A1FC14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87404374"/>
      </p:ext>
    </p:extLst>
  </p:cSld>
  <p:clrMapOvr>
    <a:masterClrMapping/>
  </p:clrMapOvr>
  <mc:AlternateContent xmlns:mc="http://schemas.openxmlformats.org/markup-compatibility/2006">
    <mc:Choice xmlns:p14="http://schemas.microsoft.com/office/powerpoint/2010/main" Requires="p14">
      <p:transition spd="slow" p14:dur="2000" advTm="19880"/>
    </mc:Choice>
    <mc:Fallback>
      <p:transition spd="slow" advTm="19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F835-3ECC-486F-8A0E-EED89A307E07}"/>
              </a:ext>
            </a:extLst>
          </p:cNvPr>
          <p:cNvSpPr>
            <a:spLocks noGrp="1"/>
          </p:cNvSpPr>
          <p:nvPr>
            <p:ph type="title"/>
          </p:nvPr>
        </p:nvSpPr>
        <p:spPr>
          <a:xfrm>
            <a:off x="1191613" y="384023"/>
            <a:ext cx="6760771" cy="1325563"/>
          </a:xfrm>
        </p:spPr>
        <p:txBody>
          <a:bodyPr/>
          <a:lstStyle/>
          <a:p>
            <a:pPr algn="ctr"/>
            <a:r>
              <a:rPr lang="en-US" sz="3600" dirty="0">
                <a:latin typeface="Arial" panose="020B0604020202020204" pitchFamily="34" charset="0"/>
                <a:cs typeface="Arial" panose="020B0604020202020204" pitchFamily="34" charset="0"/>
              </a:rPr>
              <a:t>Get your colleagues involved!</a:t>
            </a:r>
          </a:p>
        </p:txBody>
      </p:sp>
      <p:sp>
        <p:nvSpPr>
          <p:cNvPr id="3" name="Content Placeholder 2">
            <a:extLst>
              <a:ext uri="{FF2B5EF4-FFF2-40B4-BE49-F238E27FC236}">
                <a16:creationId xmlns:a16="http://schemas.microsoft.com/office/drawing/2014/main" id="{5FA02713-18F9-4010-A8FF-4FCD84D7B359}"/>
              </a:ext>
            </a:extLst>
          </p:cNvPr>
          <p:cNvSpPr>
            <a:spLocks noGrp="1"/>
          </p:cNvSpPr>
          <p:nvPr>
            <p:ph idx="1"/>
          </p:nvPr>
        </p:nvSpPr>
        <p:spPr>
          <a:xfrm>
            <a:off x="1191612" y="1744112"/>
            <a:ext cx="6760771" cy="4742231"/>
          </a:xfrm>
        </p:spPr>
        <p:txBody>
          <a:bodyPr/>
          <a:lstStyle/>
          <a:p>
            <a:r>
              <a:rPr lang="en-US" dirty="0">
                <a:latin typeface="Arial" panose="020B0604020202020204" pitchFamily="34" charset="0"/>
                <a:cs typeface="Arial" panose="020B0604020202020204" pitchFamily="34" charset="0"/>
              </a:rPr>
              <a:t>Have all everyone create accounts with us to receive our weekly emails</a:t>
            </a:r>
          </a:p>
          <a:p>
            <a:r>
              <a:rPr lang="en-US" dirty="0">
                <a:latin typeface="Arial" panose="020B0604020202020204" pitchFamily="34" charset="0"/>
                <a:cs typeface="Arial" panose="020B0604020202020204" pitchFamily="34" charset="0"/>
              </a:rPr>
              <a:t>Tell your colleagues if you’ve renewed or upgraded your membership so they can take full advantage of your benefits</a:t>
            </a:r>
          </a:p>
          <a:p>
            <a:r>
              <a:rPr lang="en-US" dirty="0">
                <a:latin typeface="Arial" panose="020B0604020202020204" pitchFamily="34" charset="0"/>
                <a:cs typeface="Arial" panose="020B0604020202020204" pitchFamily="34" charset="0"/>
              </a:rPr>
              <a:t>Leave issues of </a:t>
            </a:r>
            <a:r>
              <a:rPr lang="en-US" i="1" dirty="0">
                <a:latin typeface="Arial" panose="020B0604020202020204" pitchFamily="34" charset="0"/>
                <a:cs typeface="Arial" panose="020B0604020202020204" pitchFamily="34" charset="0"/>
              </a:rPr>
              <a:t>Museum</a:t>
            </a:r>
            <a:r>
              <a:rPr lang="en-US" dirty="0">
                <a:latin typeface="Arial" panose="020B0604020202020204" pitchFamily="34" charset="0"/>
                <a:cs typeface="Arial" panose="020B0604020202020204" pitchFamily="34" charset="0"/>
              </a:rPr>
              <a:t> out in shared spaces</a:t>
            </a:r>
          </a:p>
          <a:p>
            <a:endParaRPr lang="en-US" dirty="0">
              <a:latin typeface="Arial" panose="020B0604020202020204" pitchFamily="34" charset="0"/>
              <a:cs typeface="Arial" panose="020B0604020202020204" pitchFamily="34" charset="0"/>
            </a:endParaRPr>
          </a:p>
          <a:p>
            <a:endParaRPr lang="en-US" dirty="0"/>
          </a:p>
        </p:txBody>
      </p:sp>
      <p:pic>
        <p:nvPicPr>
          <p:cNvPr id="13" name="Audio 12">
            <a:hlinkClick r:id="" action="ppaction://media"/>
            <a:extLst>
              <a:ext uri="{FF2B5EF4-FFF2-40B4-BE49-F238E27FC236}">
                <a16:creationId xmlns:a16="http://schemas.microsoft.com/office/drawing/2014/main" id="{B40B79C6-AC64-44CB-9508-7572D2AE40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13789483"/>
      </p:ext>
    </p:extLst>
  </p:cSld>
  <p:clrMapOvr>
    <a:masterClrMapping/>
  </p:clrMapOvr>
  <mc:AlternateContent xmlns:mc="http://schemas.openxmlformats.org/markup-compatibility/2006">
    <mc:Choice xmlns:p14="http://schemas.microsoft.com/office/powerpoint/2010/main" Requires="p14">
      <p:transition spd="slow" p14:dur="2000" advTm="41449"/>
    </mc:Choice>
    <mc:Fallback>
      <p:transition spd="slow" advTm="41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5524-4908-4920-AF13-F5D7B00A0122}"/>
              </a:ext>
            </a:extLst>
          </p:cNvPr>
          <p:cNvSpPr>
            <a:spLocks noGrp="1"/>
          </p:cNvSpPr>
          <p:nvPr>
            <p:ph type="title"/>
          </p:nvPr>
        </p:nvSpPr>
        <p:spPr>
          <a:xfrm>
            <a:off x="1191614" y="365126"/>
            <a:ext cx="6760771" cy="1325563"/>
          </a:xfrm>
        </p:spPr>
        <p:txBody>
          <a:bodyPr/>
          <a:lstStyle/>
          <a:p>
            <a:pPr algn="ctr"/>
            <a:r>
              <a:rPr lang="en-US" dirty="0">
                <a:latin typeface="Arial" panose="020B0604020202020204" pitchFamily="34" charset="0"/>
                <a:cs typeface="Arial" panose="020B0604020202020204" pitchFamily="34" charset="0"/>
              </a:rPr>
              <a:t>Questions?</a:t>
            </a:r>
          </a:p>
        </p:txBody>
      </p:sp>
      <p:sp>
        <p:nvSpPr>
          <p:cNvPr id="4" name="Content Placeholder 2">
            <a:extLst>
              <a:ext uri="{FF2B5EF4-FFF2-40B4-BE49-F238E27FC236}">
                <a16:creationId xmlns:a16="http://schemas.microsoft.com/office/drawing/2014/main" id="{9BE0F525-4623-473A-822B-E69EC88B9DD9}"/>
              </a:ext>
            </a:extLst>
          </p:cNvPr>
          <p:cNvSpPr>
            <a:spLocks noGrp="1"/>
          </p:cNvSpPr>
          <p:nvPr>
            <p:ph idx="1"/>
          </p:nvPr>
        </p:nvSpPr>
        <p:spPr>
          <a:xfrm>
            <a:off x="1191614" y="1770134"/>
            <a:ext cx="6760771" cy="4742231"/>
          </a:xfrm>
        </p:spPr>
        <p:txBody>
          <a:bodyPr/>
          <a:lstStyle/>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Email us: </a:t>
            </a:r>
            <a:r>
              <a:rPr lang="en-US" dirty="0">
                <a:latin typeface="Arial" panose="020B0604020202020204" pitchFamily="34" charset="0"/>
                <a:cs typeface="Arial" panose="020B0604020202020204" pitchFamily="34" charset="0"/>
                <a:hlinkClick r:id="rId4"/>
              </a:rPr>
              <a:t>membership@aam-us.org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7" name="Audio 6">
            <a:hlinkClick r:id="" action="ppaction://media"/>
            <a:extLst>
              <a:ext uri="{FF2B5EF4-FFF2-40B4-BE49-F238E27FC236}">
                <a16:creationId xmlns:a16="http://schemas.microsoft.com/office/drawing/2014/main" id="{9A998727-FD20-42A5-BEA8-CED30F7D36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343448"/>
      </p:ext>
    </p:extLst>
  </p:cSld>
  <p:clrMapOvr>
    <a:masterClrMapping/>
  </p:clrMapOvr>
  <mc:AlternateContent xmlns:mc="http://schemas.openxmlformats.org/markup-compatibility/2006">
    <mc:Choice xmlns:p14="http://schemas.microsoft.com/office/powerpoint/2010/main" Requires="p14">
      <p:transition spd="slow" p14:dur="2000" advTm="13400"/>
    </mc:Choice>
    <mc:Fallback>
      <p:transition spd="slow" advTm="1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3|2.3"/>
</p:tagLst>
</file>

<file path=ppt/theme/theme1.xml><?xml version="1.0" encoding="utf-8"?>
<a:theme xmlns:a="http://schemas.openxmlformats.org/drawingml/2006/main" name="AAM BRAND TEMPLATE 2018 16x9">
  <a:themeElements>
    <a:clrScheme name="AAM Brand">
      <a:dk1>
        <a:srgbClr val="000000"/>
      </a:dk1>
      <a:lt1>
        <a:srgbClr val="FFFFFF"/>
      </a:lt1>
      <a:dk2>
        <a:srgbClr val="00484F"/>
      </a:dk2>
      <a:lt2>
        <a:srgbClr val="E7E6E6"/>
      </a:lt2>
      <a:accent1>
        <a:srgbClr val="00726A"/>
      </a:accent1>
      <a:accent2>
        <a:srgbClr val="DB6529"/>
      </a:accent2>
      <a:accent3>
        <a:srgbClr val="006443"/>
      </a:accent3>
      <a:accent4>
        <a:srgbClr val="E9862C"/>
      </a:accent4>
      <a:accent5>
        <a:srgbClr val="009E95"/>
      </a:accent5>
      <a:accent6>
        <a:srgbClr val="009659"/>
      </a:accent6>
      <a:hlink>
        <a:srgbClr val="9F1D26"/>
      </a:hlink>
      <a:folHlink>
        <a:srgbClr val="D02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0D74B0F6-992E-4540-B00E-A211E1BAC185}"/>
    </a:ext>
  </a:extLst>
</a:theme>
</file>

<file path=ppt/theme/theme2.xml><?xml version="1.0" encoding="utf-8"?>
<a:theme xmlns:a="http://schemas.openxmlformats.org/drawingml/2006/main" name="Custom Design">
  <a:themeElements>
    <a:clrScheme name="AAM Brand">
      <a:dk1>
        <a:srgbClr val="000000"/>
      </a:dk1>
      <a:lt1>
        <a:srgbClr val="FFFFFF"/>
      </a:lt1>
      <a:dk2>
        <a:srgbClr val="00484F"/>
      </a:dk2>
      <a:lt2>
        <a:srgbClr val="E7E6E6"/>
      </a:lt2>
      <a:accent1>
        <a:srgbClr val="00726A"/>
      </a:accent1>
      <a:accent2>
        <a:srgbClr val="DB6529"/>
      </a:accent2>
      <a:accent3>
        <a:srgbClr val="006443"/>
      </a:accent3>
      <a:accent4>
        <a:srgbClr val="E9862C"/>
      </a:accent4>
      <a:accent5>
        <a:srgbClr val="009E95"/>
      </a:accent5>
      <a:accent6>
        <a:srgbClr val="009659"/>
      </a:accent6>
      <a:hlink>
        <a:srgbClr val="9F1D26"/>
      </a:hlink>
      <a:folHlink>
        <a:srgbClr val="D02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ABD486DA-9706-BF43-A6E3-3BF99A5CC944}"/>
    </a:ext>
  </a:extLst>
</a:theme>
</file>

<file path=ppt/theme/theme3.xml><?xml version="1.0" encoding="utf-8"?>
<a:theme xmlns:a="http://schemas.openxmlformats.org/drawingml/2006/main" name="1_Office Theme">
  <a:themeElements>
    <a:clrScheme name="AAM Brand">
      <a:dk1>
        <a:srgbClr val="000000"/>
      </a:dk1>
      <a:lt1>
        <a:srgbClr val="FFFFFF"/>
      </a:lt1>
      <a:dk2>
        <a:srgbClr val="00484F"/>
      </a:dk2>
      <a:lt2>
        <a:srgbClr val="E7E6E6"/>
      </a:lt2>
      <a:accent1>
        <a:srgbClr val="00726A"/>
      </a:accent1>
      <a:accent2>
        <a:srgbClr val="DB6529"/>
      </a:accent2>
      <a:accent3>
        <a:srgbClr val="006443"/>
      </a:accent3>
      <a:accent4>
        <a:srgbClr val="E9862C"/>
      </a:accent4>
      <a:accent5>
        <a:srgbClr val="009E95"/>
      </a:accent5>
      <a:accent6>
        <a:srgbClr val="009659"/>
      </a:accent6>
      <a:hlink>
        <a:srgbClr val="9F1D26"/>
      </a:hlink>
      <a:folHlink>
        <a:srgbClr val="D02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58EA2498-AEC9-D441-BE5E-F85E75931D8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28D6DF47-EAAC-0941-82B3-6DB3AF3339D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AAM BRAND TEMPLATE 2018 4x3 (1)</Template>
  <TotalTime>1390</TotalTime>
  <Words>530</Words>
  <Application>Microsoft Office PowerPoint</Application>
  <PresentationFormat>On-screen Show (4:3)</PresentationFormat>
  <Paragraphs>48</Paragraphs>
  <Slides>9</Slides>
  <Notes>7</Notes>
  <HiddenSlides>0</HiddenSlides>
  <MMClips>9</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Helvetica Light</vt:lpstr>
      <vt:lpstr>AAM BRAND TEMPLATE 2018 16x9</vt:lpstr>
      <vt:lpstr>Custom Design</vt:lpstr>
      <vt:lpstr>1_Office Theme</vt:lpstr>
      <vt:lpstr>1_Custom Design</vt:lpstr>
      <vt:lpstr>Making the Most of Your Museum Membership</vt:lpstr>
      <vt:lpstr> Three Options for Museum Membership </vt:lpstr>
      <vt:lpstr>Three Options for Museum Membership </vt:lpstr>
      <vt:lpstr>Three Options for Museum Membership </vt:lpstr>
      <vt:lpstr>How do you access these benefits and resources?</vt:lpstr>
      <vt:lpstr>How do you find out if your museum is a member or if the membership is current?</vt:lpstr>
      <vt:lpstr>PowerPoint Presentation</vt:lpstr>
      <vt:lpstr>Get your colleagues involved!</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Griffin</dc:creator>
  <cp:lastModifiedBy>Kristin Herlihy</cp:lastModifiedBy>
  <cp:revision>111</cp:revision>
  <dcterms:created xsi:type="dcterms:W3CDTF">2018-12-10T14:49:43Z</dcterms:created>
  <dcterms:modified xsi:type="dcterms:W3CDTF">2020-05-11T20:58:57Z</dcterms:modified>
</cp:coreProperties>
</file>