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56" r:id="rId3"/>
    <p:sldMasterId id="2147483664" r:id="rId4"/>
  </p:sldMasterIdLst>
  <p:notesMasterIdLst>
    <p:notesMasterId r:id="rId17"/>
  </p:notesMasterIdLst>
  <p:sldIdLst>
    <p:sldId id="256" r:id="rId5"/>
    <p:sldId id="275" r:id="rId6"/>
    <p:sldId id="278" r:id="rId7"/>
    <p:sldId id="266" r:id="rId8"/>
    <p:sldId id="277" r:id="rId9"/>
    <p:sldId id="276" r:id="rId10"/>
    <p:sldId id="267" r:id="rId11"/>
    <p:sldId id="280" r:id="rId12"/>
    <p:sldId id="269" r:id="rId13"/>
    <p:sldId id="279" r:id="rId14"/>
    <p:sldId id="274" r:id="rId15"/>
    <p:sldId id="257"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38" autoAdjust="0"/>
    <p:restoredTop sz="38776" autoAdjust="0"/>
  </p:normalViewPr>
  <p:slideViewPr>
    <p:cSldViewPr snapToGrid="0" snapToObjects="1">
      <p:cViewPr varScale="1">
        <p:scale>
          <a:sx n="28" d="100"/>
          <a:sy n="28" d="100"/>
        </p:scale>
        <p:origin x="1950" y="4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notesViewPr>
    <p:cSldViewPr snapToGrid="0" snapToObjects="1">
      <p:cViewPr varScale="1">
        <p:scale>
          <a:sx n="115" d="100"/>
          <a:sy n="115" d="100"/>
        </p:scale>
        <p:origin x="241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3FB9626-81AE-41CD-AB3B-30D0AA3230A3}" type="datetimeFigureOut">
              <a:rPr lang="en-US" smtClean="0"/>
              <a:t>5/11/2020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E9F1109-8AB9-47AB-8B38-BA2A35C8CA64}" type="slidenum">
              <a:rPr lang="en-US" smtClean="0"/>
              <a:t>‹#›</a:t>
            </a:fld>
            <a:endParaRPr lang="en-US"/>
          </a:p>
        </p:txBody>
      </p:sp>
    </p:spTree>
    <p:extLst>
      <p:ext uri="{BB962C8B-B14F-4D97-AF65-F5344CB8AC3E}">
        <p14:creationId xmlns:p14="http://schemas.microsoft.com/office/powerpoint/2010/main" val="76689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a:t>
            </a:r>
          </a:p>
          <a:p>
            <a:r>
              <a:rPr lang="en-US" dirty="0"/>
              <a:t>My name is </a:t>
            </a:r>
            <a:r>
              <a:rPr lang="en-US" dirty="0" err="1"/>
              <a:t>lauren</a:t>
            </a:r>
            <a:r>
              <a:rPr lang="en-US" dirty="0"/>
              <a:t>, I’m member services manager at AAM, and I’m excited to talk about AAM’s Sample Document Library! This is a treasure-trove of examples of policies and procedures from other museums that will save you time and money! </a:t>
            </a:r>
          </a:p>
        </p:txBody>
      </p:sp>
      <p:sp>
        <p:nvSpPr>
          <p:cNvPr id="4" name="Slide Number Placeholder 3"/>
          <p:cNvSpPr>
            <a:spLocks noGrp="1"/>
          </p:cNvSpPr>
          <p:nvPr>
            <p:ph type="sldNum" sz="quarter" idx="5"/>
          </p:nvPr>
        </p:nvSpPr>
        <p:spPr/>
        <p:txBody>
          <a:bodyPr/>
          <a:lstStyle/>
          <a:p>
            <a:fld id="{5E9F1109-8AB9-47AB-8B38-BA2A35C8CA64}" type="slidenum">
              <a:rPr lang="en-US" smtClean="0"/>
              <a:t>1</a:t>
            </a:fld>
            <a:endParaRPr lang="en-US"/>
          </a:p>
        </p:txBody>
      </p:sp>
    </p:spTree>
    <p:extLst>
      <p:ext uri="{BB962C8B-B14F-4D97-AF65-F5344CB8AC3E}">
        <p14:creationId xmlns:p14="http://schemas.microsoft.com/office/powerpoint/2010/main" val="19486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search function, if you know exactly what you’re looking for you can use this tool to track it down quickly. This is really useful if you want to search for documents from a specific museum. </a:t>
            </a:r>
          </a:p>
        </p:txBody>
      </p:sp>
      <p:sp>
        <p:nvSpPr>
          <p:cNvPr id="4" name="Slide Number Placeholder 3"/>
          <p:cNvSpPr>
            <a:spLocks noGrp="1"/>
          </p:cNvSpPr>
          <p:nvPr>
            <p:ph type="sldNum" sz="quarter" idx="5"/>
          </p:nvPr>
        </p:nvSpPr>
        <p:spPr/>
        <p:txBody>
          <a:bodyPr/>
          <a:lstStyle/>
          <a:p>
            <a:fld id="{5E9F1109-8AB9-47AB-8B38-BA2A35C8CA64}" type="slidenum">
              <a:rPr lang="en-US" smtClean="0"/>
              <a:t>10</a:t>
            </a:fld>
            <a:endParaRPr lang="en-US"/>
          </a:p>
        </p:txBody>
      </p:sp>
    </p:spTree>
    <p:extLst>
      <p:ext uri="{BB962C8B-B14F-4D97-AF65-F5344CB8AC3E}">
        <p14:creationId xmlns:p14="http://schemas.microsoft.com/office/powerpoint/2010/main" val="3331702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accessing the sample documents, please don’t hesitate to get in touch with us. You can see our contact emails available on the screen. </a:t>
            </a:r>
          </a:p>
        </p:txBody>
      </p:sp>
      <p:sp>
        <p:nvSpPr>
          <p:cNvPr id="4" name="Slide Number Placeholder 3"/>
          <p:cNvSpPr>
            <a:spLocks noGrp="1"/>
          </p:cNvSpPr>
          <p:nvPr>
            <p:ph type="sldNum" sz="quarter" idx="5"/>
          </p:nvPr>
        </p:nvSpPr>
        <p:spPr/>
        <p:txBody>
          <a:bodyPr/>
          <a:lstStyle/>
          <a:p>
            <a:fld id="{5E9F1109-8AB9-47AB-8B38-BA2A35C8CA64}" type="slidenum">
              <a:rPr lang="en-US" smtClean="0"/>
              <a:t>11</a:t>
            </a:fld>
            <a:endParaRPr lang="en-US"/>
          </a:p>
        </p:txBody>
      </p:sp>
    </p:spTree>
    <p:extLst>
      <p:ext uri="{BB962C8B-B14F-4D97-AF65-F5344CB8AC3E}">
        <p14:creationId xmlns:p14="http://schemas.microsoft.com/office/powerpoint/2010/main" val="3229092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taking the time to listen, from all of us here at AAM. </a:t>
            </a:r>
          </a:p>
        </p:txBody>
      </p:sp>
      <p:sp>
        <p:nvSpPr>
          <p:cNvPr id="4" name="Slide Number Placeholder 3"/>
          <p:cNvSpPr>
            <a:spLocks noGrp="1"/>
          </p:cNvSpPr>
          <p:nvPr>
            <p:ph type="sldNum" sz="quarter" idx="5"/>
          </p:nvPr>
        </p:nvSpPr>
        <p:spPr/>
        <p:txBody>
          <a:bodyPr/>
          <a:lstStyle/>
          <a:p>
            <a:fld id="{5E9F1109-8AB9-47AB-8B38-BA2A35C8CA64}" type="slidenum">
              <a:rPr lang="en-US" smtClean="0"/>
              <a:t>12</a:t>
            </a:fld>
            <a:endParaRPr lang="en-US"/>
          </a:p>
        </p:txBody>
      </p:sp>
    </p:spTree>
    <p:extLst>
      <p:ext uri="{BB962C8B-B14F-4D97-AF65-F5344CB8AC3E}">
        <p14:creationId xmlns:p14="http://schemas.microsoft.com/office/powerpoint/2010/main" val="3778696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sample document is an internal document from an accredited museum. Accreditation means that the museum has earned a mark of distinction and excellence in our field, and all documents have been vetted by the accreditation commission. Documents can range from the required Core documents, such as Mission Statement, Institutional Code of Ethics, Strategic Institutional Plan</a:t>
            </a:r>
          </a:p>
          <a:p>
            <a:r>
              <a:rPr lang="en-US" dirty="0"/>
              <a:t>Disaster Preparedness/Emergency Response Plan, Collections Management Policy. More specialized documents are also included, such as volunteer handbooks, sexual harassment polices, and live collections care policies. There are more than 1,000 and they are updated regularly. </a:t>
            </a:r>
          </a:p>
        </p:txBody>
      </p:sp>
      <p:sp>
        <p:nvSpPr>
          <p:cNvPr id="4" name="Slide Number Placeholder 3"/>
          <p:cNvSpPr>
            <a:spLocks noGrp="1"/>
          </p:cNvSpPr>
          <p:nvPr>
            <p:ph type="sldNum" sz="quarter" idx="5"/>
          </p:nvPr>
        </p:nvSpPr>
        <p:spPr/>
        <p:txBody>
          <a:bodyPr/>
          <a:lstStyle/>
          <a:p>
            <a:fld id="{5E9F1109-8AB9-47AB-8B38-BA2A35C8CA64}" type="slidenum">
              <a:rPr lang="en-US" smtClean="0"/>
              <a:t>2</a:t>
            </a:fld>
            <a:endParaRPr lang="en-US"/>
          </a:p>
        </p:txBody>
      </p:sp>
    </p:spTree>
    <p:extLst>
      <p:ext uri="{BB962C8B-B14F-4D97-AF65-F5344CB8AC3E}">
        <p14:creationId xmlns:p14="http://schemas.microsoft.com/office/powerpoint/2010/main" val="3934770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these so valuable?</a:t>
            </a:r>
          </a:p>
          <a:p>
            <a:endParaRPr lang="en-US" dirty="0"/>
          </a:p>
          <a:p>
            <a:r>
              <a:rPr lang="en-US" dirty="0"/>
              <a:t>These are an informative benchmarking tool. You can see how your museum’s policies compare to other museums of similar subject, size, governance, </a:t>
            </a:r>
            <a:r>
              <a:rPr lang="en-US" dirty="0" err="1"/>
              <a:t>ect</a:t>
            </a:r>
            <a:r>
              <a:rPr lang="en-US" dirty="0"/>
              <a:t>. </a:t>
            </a:r>
          </a:p>
          <a:p>
            <a:endParaRPr lang="en-US" dirty="0"/>
          </a:p>
          <a:p>
            <a:r>
              <a:rPr lang="en-US" dirty="0"/>
              <a:t>You can also save so much time. You can download these policies and use and update for your own purposes, rather than having to completely write a policy from scratch. </a:t>
            </a:r>
          </a:p>
          <a:p>
            <a:endParaRPr lang="en-US" dirty="0"/>
          </a:p>
          <a:p>
            <a:r>
              <a:rPr lang="en-US" dirty="0"/>
              <a:t>These sample are also incredibly useful when participating in any of our excellence programs, such as submitting your Core Documents, or applying for Accreditation. These documents are all from Accredited museums, so you’ll know that anything from this library is an excellent example of an accreditation-ready museum. You can use them as a guide for the creation of your own accreditation-quality documents. </a:t>
            </a:r>
          </a:p>
        </p:txBody>
      </p:sp>
      <p:sp>
        <p:nvSpPr>
          <p:cNvPr id="4" name="Slide Number Placeholder 3"/>
          <p:cNvSpPr>
            <a:spLocks noGrp="1"/>
          </p:cNvSpPr>
          <p:nvPr>
            <p:ph type="sldNum" sz="quarter" idx="5"/>
          </p:nvPr>
        </p:nvSpPr>
        <p:spPr/>
        <p:txBody>
          <a:bodyPr/>
          <a:lstStyle/>
          <a:p>
            <a:fld id="{5E9F1109-8AB9-47AB-8B38-BA2A35C8CA64}" type="slidenum">
              <a:rPr lang="en-US" smtClean="0"/>
              <a:t>3</a:t>
            </a:fld>
            <a:endParaRPr lang="en-US"/>
          </a:p>
        </p:txBody>
      </p:sp>
    </p:spTree>
    <p:extLst>
      <p:ext uri="{BB962C8B-B14F-4D97-AF65-F5344CB8AC3E}">
        <p14:creationId xmlns:p14="http://schemas.microsoft.com/office/powerpoint/2010/main" val="360761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Creating a log-in is very easy to do on our website. Simply go to www.aam-us.org, and click the log-in button. There will be a “new users create a profile” option which you should select. Most important with setting up your profile is indicating your employer. This links you to their member benefits</a:t>
            </a:r>
          </a:p>
          <a:p>
            <a:pPr marL="228600" indent="-228600">
              <a:buAutoNum type="arabicParenR"/>
            </a:pPr>
            <a:r>
              <a:rPr lang="en-US" dirty="0"/>
              <a:t>After you create a profile, check out your overview. It will show if you have a membership, and if your org is a member. </a:t>
            </a:r>
          </a:p>
          <a:p>
            <a:pPr marL="228600" indent="-228600">
              <a:buAutoNum type="arabicParenR"/>
            </a:pPr>
            <a:r>
              <a:rPr lang="en-US" dirty="0"/>
              <a:t>Once you’ve created a log-in, you can access the sample documents via the resource library. </a:t>
            </a:r>
          </a:p>
        </p:txBody>
      </p:sp>
      <p:sp>
        <p:nvSpPr>
          <p:cNvPr id="4" name="Slide Number Placeholder 3"/>
          <p:cNvSpPr>
            <a:spLocks noGrp="1"/>
          </p:cNvSpPr>
          <p:nvPr>
            <p:ph type="sldNum" sz="quarter" idx="5"/>
          </p:nvPr>
        </p:nvSpPr>
        <p:spPr/>
        <p:txBody>
          <a:bodyPr/>
          <a:lstStyle/>
          <a:p>
            <a:fld id="{5E9F1109-8AB9-47AB-8B38-BA2A35C8CA64}" type="slidenum">
              <a:rPr lang="en-US" smtClean="0"/>
              <a:t>4</a:t>
            </a:fld>
            <a:endParaRPr lang="en-US"/>
          </a:p>
        </p:txBody>
      </p:sp>
    </p:spTree>
    <p:extLst>
      <p:ext uri="{BB962C8B-B14F-4D97-AF65-F5344CB8AC3E}">
        <p14:creationId xmlns:p14="http://schemas.microsoft.com/office/powerpoint/2010/main" val="261579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log in, you see all of the documents we have in the library. There are a number of different ways to find what you’re looking for. The left-hand side shows all of the different folders in the library, sorted by what type of document you are looking for. The top right corner gives you options for how you want to view your results (thumbnails as seen here or a list). The furthest button to the right, the one that looks like a funnel, is your filter button which lets you narrow down the way you view results</a:t>
            </a:r>
          </a:p>
        </p:txBody>
      </p:sp>
      <p:sp>
        <p:nvSpPr>
          <p:cNvPr id="4" name="Slide Number Placeholder 3"/>
          <p:cNvSpPr>
            <a:spLocks noGrp="1"/>
          </p:cNvSpPr>
          <p:nvPr>
            <p:ph type="sldNum" sz="quarter" idx="5"/>
          </p:nvPr>
        </p:nvSpPr>
        <p:spPr/>
        <p:txBody>
          <a:bodyPr/>
          <a:lstStyle/>
          <a:p>
            <a:fld id="{5E9F1109-8AB9-47AB-8B38-BA2A35C8CA64}" type="slidenum">
              <a:rPr lang="en-US" smtClean="0"/>
              <a:t>5</a:t>
            </a:fld>
            <a:endParaRPr lang="en-US"/>
          </a:p>
        </p:txBody>
      </p:sp>
    </p:spTree>
    <p:extLst>
      <p:ext uri="{BB962C8B-B14F-4D97-AF65-F5344CB8AC3E}">
        <p14:creationId xmlns:p14="http://schemas.microsoft.com/office/powerpoint/2010/main" val="302962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filter results by document type, date it was submitted, museum that submitted it, type of museum that submitted, budget size, and governance type. Lets say I work for a small historic house museum, and I want to find some ethics policies. First, I navigate to the folder with ethics documents. I then </a:t>
            </a:r>
            <a:r>
              <a:rPr lang="en-US" dirty="0" err="1"/>
              <a:t>click“filter</a:t>
            </a:r>
            <a:r>
              <a:rPr lang="en-US" dirty="0"/>
              <a:t>.” I know that I want a recent document, so I change my filter so only pull results from documents submitted in the last five years. I also want to sort by museums that have a similar budget and governance as my own museum. Bingo! I have a couple results that match my needs </a:t>
            </a:r>
            <a:r>
              <a:rPr lang="en-US" dirty="0" err="1"/>
              <a:t>exatly</a:t>
            </a:r>
            <a:r>
              <a:rPr lang="en-US" dirty="0"/>
              <a:t>. </a:t>
            </a:r>
          </a:p>
        </p:txBody>
      </p:sp>
      <p:sp>
        <p:nvSpPr>
          <p:cNvPr id="4" name="Slide Number Placeholder 3"/>
          <p:cNvSpPr>
            <a:spLocks noGrp="1"/>
          </p:cNvSpPr>
          <p:nvPr>
            <p:ph type="sldNum" sz="quarter" idx="5"/>
          </p:nvPr>
        </p:nvSpPr>
        <p:spPr/>
        <p:txBody>
          <a:bodyPr/>
          <a:lstStyle/>
          <a:p>
            <a:fld id="{5E9F1109-8AB9-47AB-8B38-BA2A35C8CA64}" type="slidenum">
              <a:rPr lang="en-US" smtClean="0"/>
              <a:t>6</a:t>
            </a:fld>
            <a:endParaRPr lang="en-US"/>
          </a:p>
        </p:txBody>
      </p:sp>
    </p:spTree>
    <p:extLst>
      <p:ext uri="{BB962C8B-B14F-4D97-AF65-F5344CB8AC3E}">
        <p14:creationId xmlns:p14="http://schemas.microsoft.com/office/powerpoint/2010/main" val="247335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 also browse and see a number of documents by a certain type. Lets say I am re-evaluating my statement of Ethics. I can browse the Sample Documents Library for all Ethics documents, and read them all to get a sense of what is generally included in Code of Ethics. </a:t>
            </a:r>
          </a:p>
        </p:txBody>
      </p:sp>
      <p:sp>
        <p:nvSpPr>
          <p:cNvPr id="4" name="Slide Number Placeholder 3"/>
          <p:cNvSpPr>
            <a:spLocks noGrp="1"/>
          </p:cNvSpPr>
          <p:nvPr>
            <p:ph type="sldNum" sz="quarter" idx="5"/>
          </p:nvPr>
        </p:nvSpPr>
        <p:spPr/>
        <p:txBody>
          <a:bodyPr/>
          <a:lstStyle/>
          <a:p>
            <a:fld id="{5E9F1109-8AB9-47AB-8B38-BA2A35C8CA64}" type="slidenum">
              <a:rPr lang="en-US" smtClean="0"/>
              <a:t>7</a:t>
            </a:fld>
            <a:endParaRPr lang="en-US"/>
          </a:p>
        </p:txBody>
      </p:sp>
    </p:spTree>
    <p:extLst>
      <p:ext uri="{BB962C8B-B14F-4D97-AF65-F5344CB8AC3E}">
        <p14:creationId xmlns:p14="http://schemas.microsoft.com/office/powerpoint/2010/main" val="136153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 also browse within a few parameters. let's say I need a new code of Ethics for my museum. I can filter Code of ethics AND historic house to find sample ethics codes from historic house museums. </a:t>
            </a:r>
          </a:p>
        </p:txBody>
      </p:sp>
      <p:sp>
        <p:nvSpPr>
          <p:cNvPr id="4" name="Slide Number Placeholder 3"/>
          <p:cNvSpPr>
            <a:spLocks noGrp="1"/>
          </p:cNvSpPr>
          <p:nvPr>
            <p:ph type="sldNum" sz="quarter" idx="5"/>
          </p:nvPr>
        </p:nvSpPr>
        <p:spPr/>
        <p:txBody>
          <a:bodyPr/>
          <a:lstStyle/>
          <a:p>
            <a:fld id="{5E9F1109-8AB9-47AB-8B38-BA2A35C8CA64}" type="slidenum">
              <a:rPr lang="en-US" smtClean="0"/>
              <a:t>8</a:t>
            </a:fld>
            <a:endParaRPr lang="en-US"/>
          </a:p>
        </p:txBody>
      </p:sp>
    </p:spTree>
    <p:extLst>
      <p:ext uri="{BB962C8B-B14F-4D97-AF65-F5344CB8AC3E}">
        <p14:creationId xmlns:p14="http://schemas.microsoft.com/office/powerpoint/2010/main" val="79882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click on each document in your search result to see a brief summary of the document. You can move to the next or the previous document using these arrows. If you want to read the whole document, click open (animation)</a:t>
            </a:r>
          </a:p>
        </p:txBody>
      </p:sp>
      <p:sp>
        <p:nvSpPr>
          <p:cNvPr id="4" name="Slide Number Placeholder 3"/>
          <p:cNvSpPr>
            <a:spLocks noGrp="1"/>
          </p:cNvSpPr>
          <p:nvPr>
            <p:ph type="sldNum" sz="quarter" idx="5"/>
          </p:nvPr>
        </p:nvSpPr>
        <p:spPr/>
        <p:txBody>
          <a:bodyPr/>
          <a:lstStyle/>
          <a:p>
            <a:fld id="{5E9F1109-8AB9-47AB-8B38-BA2A35C8CA64}" type="slidenum">
              <a:rPr lang="en-US" smtClean="0"/>
              <a:t>9</a:t>
            </a:fld>
            <a:endParaRPr lang="en-US"/>
          </a:p>
        </p:txBody>
      </p:sp>
    </p:spTree>
    <p:extLst>
      <p:ext uri="{BB962C8B-B14F-4D97-AF65-F5344CB8AC3E}">
        <p14:creationId xmlns:p14="http://schemas.microsoft.com/office/powerpoint/2010/main" val="175358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558D-3456-7244-86F4-AA8486368B5B}"/>
              </a:ext>
            </a:extLst>
          </p:cNvPr>
          <p:cNvSpPr>
            <a:spLocks noGrp="1"/>
          </p:cNvSpPr>
          <p:nvPr>
            <p:ph type="ctrTitle"/>
          </p:nvPr>
        </p:nvSpPr>
        <p:spPr>
          <a:xfrm>
            <a:off x="1143000" y="1711913"/>
            <a:ext cx="6858000" cy="2387600"/>
          </a:xfrm>
        </p:spPr>
        <p:txBody>
          <a:bodyPr anchor="b"/>
          <a:lstStyle>
            <a:lvl1pPr algn="ctr">
              <a:defRPr sz="5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238561-A688-294B-82BA-0F35CB094C5C}"/>
              </a:ext>
            </a:extLst>
          </p:cNvPr>
          <p:cNvSpPr>
            <a:spLocks noGrp="1"/>
          </p:cNvSpPr>
          <p:nvPr>
            <p:ph type="subTitle" idx="1"/>
          </p:nvPr>
        </p:nvSpPr>
        <p:spPr>
          <a:xfrm>
            <a:off x="1143000" y="419158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4913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667A38-186D-D842-B02E-771B20B09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6866021" y="5192271"/>
            <a:ext cx="2277979" cy="1670876"/>
          </a:xfrm>
          <a:prstGeom prst="rect">
            <a:avLst/>
          </a:prstGeom>
        </p:spPr>
      </p:pic>
      <p:sp>
        <p:nvSpPr>
          <p:cNvPr id="2" name="Title 1">
            <a:extLst>
              <a:ext uri="{FF2B5EF4-FFF2-40B4-BE49-F238E27FC236}">
                <a16:creationId xmlns:a16="http://schemas.microsoft.com/office/drawing/2014/main" id="{BCA5F232-A6CD-564F-A163-8219676173D4}"/>
              </a:ext>
            </a:extLst>
          </p:cNvPr>
          <p:cNvSpPr>
            <a:spLocks noGrp="1"/>
          </p:cNvSpPr>
          <p:nvPr>
            <p:ph type="title"/>
          </p:nvPr>
        </p:nvSpPr>
        <p:spPr>
          <a:xfrm>
            <a:off x="623888" y="1258480"/>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809409-DD0C-CF40-AA7D-2BFA5E7A3CB3}"/>
              </a:ext>
            </a:extLst>
          </p:cNvPr>
          <p:cNvSpPr>
            <a:spLocks noGrp="1"/>
          </p:cNvSpPr>
          <p:nvPr>
            <p:ph type="body" idx="1"/>
          </p:nvPr>
        </p:nvSpPr>
        <p:spPr>
          <a:xfrm>
            <a:off x="623888" y="413820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8568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CB6F92-F543-3B4A-991B-173AFC948F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32" y="0"/>
            <a:ext cx="2258258" cy="1672389"/>
          </a:xfrm>
          <a:prstGeom prst="rect">
            <a:avLst/>
          </a:prstGeom>
        </p:spPr>
      </p:pic>
      <p:sp>
        <p:nvSpPr>
          <p:cNvPr id="2" name="Title 1">
            <a:extLst>
              <a:ext uri="{FF2B5EF4-FFF2-40B4-BE49-F238E27FC236}">
                <a16:creationId xmlns:a16="http://schemas.microsoft.com/office/drawing/2014/main" id="{A7FE4AB5-D8C9-6D40-9338-09C16D30913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D0AF707-21AB-0743-8078-3030B3AAF7C2}"/>
              </a:ext>
            </a:extLst>
          </p:cNvPr>
          <p:cNvSpPr>
            <a:spLocks noGrp="1"/>
          </p:cNvSpPr>
          <p:nvPr>
            <p:ph sz="half" idx="1"/>
          </p:nvPr>
        </p:nvSpPr>
        <p:spPr>
          <a:xfrm>
            <a:off x="1763488" y="1825625"/>
            <a:ext cx="3291840" cy="4297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04364-266D-C140-B48C-42543A4A6572}"/>
              </a:ext>
            </a:extLst>
          </p:cNvPr>
          <p:cNvSpPr>
            <a:spLocks noGrp="1"/>
          </p:cNvSpPr>
          <p:nvPr>
            <p:ph sz="half" idx="2"/>
          </p:nvPr>
        </p:nvSpPr>
        <p:spPr>
          <a:xfrm>
            <a:off x="5228111" y="1825625"/>
            <a:ext cx="3291840" cy="42976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1151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66A7A1-E27F-3242-B29F-59DA4A020C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7166811" y="2347081"/>
            <a:ext cx="1977189" cy="4510919"/>
          </a:xfrm>
          <a:prstGeom prst="rect">
            <a:avLst/>
          </a:prstGeom>
        </p:spPr>
      </p:pic>
      <p:pic>
        <p:nvPicPr>
          <p:cNvPr id="6" name="Picture 5">
            <a:extLst>
              <a:ext uri="{FF2B5EF4-FFF2-40B4-BE49-F238E27FC236}">
                <a16:creationId xmlns:a16="http://schemas.microsoft.com/office/drawing/2014/main" id="{D87B657D-8FF0-6A4C-8A21-0D119F52DC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2277979" cy="1670876"/>
          </a:xfrm>
          <a:prstGeom prst="rect">
            <a:avLst/>
          </a:prstGeom>
        </p:spPr>
      </p:pic>
      <p:sp>
        <p:nvSpPr>
          <p:cNvPr id="2" name="Title 1">
            <a:extLst>
              <a:ext uri="{FF2B5EF4-FFF2-40B4-BE49-F238E27FC236}">
                <a16:creationId xmlns:a16="http://schemas.microsoft.com/office/drawing/2014/main" id="{BE4A27C0-78FA-A441-9F6D-41AB2AA4A49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5970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67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69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1D3F-C283-B643-BCA5-219CE39CE94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2325F-2F4C-6D48-AFC7-969C2EA0E1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887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F232-A6CD-564F-A163-8219676173D4}"/>
              </a:ext>
            </a:extLst>
          </p:cNvPr>
          <p:cNvSpPr>
            <a:spLocks noGrp="1"/>
          </p:cNvSpPr>
          <p:nvPr>
            <p:ph type="title"/>
          </p:nvPr>
        </p:nvSpPr>
        <p:spPr>
          <a:xfrm>
            <a:off x="623888" y="1258480"/>
            <a:ext cx="7886700" cy="2852737"/>
          </a:xfrm>
        </p:spPr>
        <p:txBody>
          <a:bodyPr anchor="b"/>
          <a:lstStyle>
            <a:lvl1pPr>
              <a:defRPr sz="5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4809409-DD0C-CF40-AA7D-2BFA5E7A3CB3}"/>
              </a:ext>
            </a:extLst>
          </p:cNvPr>
          <p:cNvSpPr>
            <a:spLocks noGrp="1"/>
          </p:cNvSpPr>
          <p:nvPr>
            <p:ph type="body" idx="1"/>
          </p:nvPr>
        </p:nvSpPr>
        <p:spPr>
          <a:xfrm>
            <a:off x="623888" y="413820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63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4AB5-D8C9-6D40-9338-09C16D3091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0AF707-21AB-0743-8078-3030B3AAF7C2}"/>
              </a:ext>
            </a:extLst>
          </p:cNvPr>
          <p:cNvSpPr>
            <a:spLocks noGrp="1"/>
          </p:cNvSpPr>
          <p:nvPr>
            <p:ph sz="half" idx="1"/>
          </p:nvPr>
        </p:nvSpPr>
        <p:spPr>
          <a:xfrm>
            <a:off x="1763488" y="1825625"/>
            <a:ext cx="3291840" cy="4297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F04364-266D-C140-B48C-42543A4A6572}"/>
              </a:ext>
            </a:extLst>
          </p:cNvPr>
          <p:cNvSpPr>
            <a:spLocks noGrp="1"/>
          </p:cNvSpPr>
          <p:nvPr>
            <p:ph sz="half" idx="2"/>
          </p:nvPr>
        </p:nvSpPr>
        <p:spPr>
          <a:xfrm>
            <a:off x="5228111" y="1825625"/>
            <a:ext cx="3291840" cy="42976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049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27C0-78FA-A441-9F6D-41AB2AA4A49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3584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48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78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E68F1B-F021-6447-9F31-98E801E1B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32" y="0"/>
            <a:ext cx="2258258" cy="1672389"/>
          </a:xfrm>
          <a:prstGeom prst="rect">
            <a:avLst/>
          </a:prstGeom>
        </p:spPr>
      </p:pic>
      <p:pic>
        <p:nvPicPr>
          <p:cNvPr id="9" name="Picture 8">
            <a:extLst>
              <a:ext uri="{FF2B5EF4-FFF2-40B4-BE49-F238E27FC236}">
                <a16:creationId xmlns:a16="http://schemas.microsoft.com/office/drawing/2014/main" id="{4AC49848-BD14-274E-B888-998070024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7730" y="4559968"/>
            <a:ext cx="1436270" cy="2298032"/>
          </a:xfrm>
          <a:prstGeom prst="rect">
            <a:avLst/>
          </a:prstGeom>
        </p:spPr>
      </p:pic>
      <p:sp>
        <p:nvSpPr>
          <p:cNvPr id="2" name="Title 1">
            <a:extLst>
              <a:ext uri="{FF2B5EF4-FFF2-40B4-BE49-F238E27FC236}">
                <a16:creationId xmlns:a16="http://schemas.microsoft.com/office/drawing/2014/main" id="{9984558D-3456-7244-86F4-AA8486368B5B}"/>
              </a:ext>
            </a:extLst>
          </p:cNvPr>
          <p:cNvSpPr>
            <a:spLocks noGrp="1"/>
          </p:cNvSpPr>
          <p:nvPr>
            <p:ph type="ctrTitle"/>
          </p:nvPr>
        </p:nvSpPr>
        <p:spPr>
          <a:xfrm>
            <a:off x="1143000" y="1820197"/>
            <a:ext cx="6858000" cy="2387600"/>
          </a:xfrm>
        </p:spPr>
        <p:txBody>
          <a:bodyPr anchor="b"/>
          <a:lstStyle>
            <a:lvl1pPr algn="ctr">
              <a:defRPr sz="5000"/>
            </a:lvl1pPr>
          </a:lstStyle>
          <a:p>
            <a:r>
              <a:rPr lang="en-US" dirty="0"/>
              <a:t>Click to edit Master title style</a:t>
            </a:r>
          </a:p>
        </p:txBody>
      </p:sp>
      <p:sp>
        <p:nvSpPr>
          <p:cNvPr id="3" name="Subtitle 2">
            <a:extLst>
              <a:ext uri="{FF2B5EF4-FFF2-40B4-BE49-F238E27FC236}">
                <a16:creationId xmlns:a16="http://schemas.microsoft.com/office/drawing/2014/main" id="{ED238561-A688-294B-82BA-0F35CB094C5C}"/>
              </a:ext>
            </a:extLst>
          </p:cNvPr>
          <p:cNvSpPr>
            <a:spLocks noGrp="1"/>
          </p:cNvSpPr>
          <p:nvPr>
            <p:ph type="subTitle" idx="1"/>
          </p:nvPr>
        </p:nvSpPr>
        <p:spPr>
          <a:xfrm>
            <a:off x="1143000" y="4299872"/>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3652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F7A965-8E9E-5E48-9592-D0693CC256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564105" cy="3568476"/>
          </a:xfrm>
          <a:prstGeom prst="rect">
            <a:avLst/>
          </a:prstGeom>
        </p:spPr>
      </p:pic>
      <p:sp>
        <p:nvSpPr>
          <p:cNvPr id="2" name="Title 1">
            <a:extLst>
              <a:ext uri="{FF2B5EF4-FFF2-40B4-BE49-F238E27FC236}">
                <a16:creationId xmlns:a16="http://schemas.microsoft.com/office/drawing/2014/main" id="{9A561D3F-C283-B643-BCA5-219CE39CE94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A42325F-2F4C-6D48-AFC7-969C2EA0E1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042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DB4DD-D9F9-7F42-8697-D153B0C6A819}"/>
              </a:ext>
            </a:extLst>
          </p:cNvPr>
          <p:cNvSpPr>
            <a:spLocks noGrp="1"/>
          </p:cNvSpPr>
          <p:nvPr>
            <p:ph type="title"/>
          </p:nvPr>
        </p:nvSpPr>
        <p:spPr>
          <a:xfrm>
            <a:off x="1754579" y="365126"/>
            <a:ext cx="6760771"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125458-B4D8-EE42-BAAF-70B1820AF107}"/>
              </a:ext>
            </a:extLst>
          </p:cNvPr>
          <p:cNvSpPr>
            <a:spLocks noGrp="1"/>
          </p:cNvSpPr>
          <p:nvPr>
            <p:ph type="body" idx="1"/>
          </p:nvPr>
        </p:nvSpPr>
        <p:spPr>
          <a:xfrm>
            <a:off x="1754579" y="1825625"/>
            <a:ext cx="6760771" cy="47422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2B8597A-FC7D-664D-8607-6DEF1600979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81000" y="5905681"/>
            <a:ext cx="1373579" cy="662173"/>
          </a:xfrm>
          <a:prstGeom prst="rect">
            <a:avLst/>
          </a:prstGeom>
        </p:spPr>
      </p:pic>
    </p:spTree>
    <p:extLst>
      <p:ext uri="{BB962C8B-B14F-4D97-AF65-F5344CB8AC3E}">
        <p14:creationId xmlns:p14="http://schemas.microsoft.com/office/powerpoint/2010/main" val="4133284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5000" b="0" i="0" kern="1200">
          <a:solidFill>
            <a:schemeClr val="bg1"/>
          </a:solidFill>
          <a:latin typeface="Helvetica Ligh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Helvetica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Helvetica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Helvetica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2DBF43-C430-C94B-AC4C-571599A1D4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1350" y="2574925"/>
            <a:ext cx="3543300" cy="1708150"/>
          </a:xfrm>
          <a:prstGeom prst="rect">
            <a:avLst/>
          </a:prstGeom>
        </p:spPr>
      </p:pic>
    </p:spTree>
    <p:extLst>
      <p:ext uri="{BB962C8B-B14F-4D97-AF65-F5344CB8AC3E}">
        <p14:creationId xmlns:p14="http://schemas.microsoft.com/office/powerpoint/2010/main" val="3341246704"/>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DB4DD-D9F9-7F42-8697-D153B0C6A819}"/>
              </a:ext>
            </a:extLst>
          </p:cNvPr>
          <p:cNvSpPr>
            <a:spLocks noGrp="1"/>
          </p:cNvSpPr>
          <p:nvPr>
            <p:ph type="title"/>
          </p:nvPr>
        </p:nvSpPr>
        <p:spPr>
          <a:xfrm>
            <a:off x="1754579" y="365126"/>
            <a:ext cx="6760771"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99125458-B4D8-EE42-BAAF-70B1820AF107}"/>
              </a:ext>
            </a:extLst>
          </p:cNvPr>
          <p:cNvSpPr>
            <a:spLocks noGrp="1"/>
          </p:cNvSpPr>
          <p:nvPr>
            <p:ph type="body" idx="1"/>
          </p:nvPr>
        </p:nvSpPr>
        <p:spPr>
          <a:xfrm>
            <a:off x="1754579" y="1825625"/>
            <a:ext cx="6760771" cy="47422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04EE46F9-CBD5-524A-808F-D241BD91353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81000" y="5911302"/>
            <a:ext cx="1373579" cy="656553"/>
          </a:xfrm>
          <a:prstGeom prst="rect">
            <a:avLst/>
          </a:prstGeom>
        </p:spPr>
      </p:pic>
    </p:spTree>
    <p:extLst>
      <p:ext uri="{BB962C8B-B14F-4D97-AF65-F5344CB8AC3E}">
        <p14:creationId xmlns:p14="http://schemas.microsoft.com/office/powerpoint/2010/main" val="53290956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xStyles>
    <p:titleStyle>
      <a:lvl1pPr algn="l" defTabSz="914400" rtl="0" eaLnBrk="1" latinLnBrk="0" hangingPunct="1">
        <a:lnSpc>
          <a:spcPct val="90000"/>
        </a:lnSpc>
        <a:spcBef>
          <a:spcPct val="0"/>
        </a:spcBef>
        <a:buNone/>
        <a:defRPr sz="5000" b="0" i="0" kern="1200">
          <a:solidFill>
            <a:schemeClr val="tx1"/>
          </a:solidFill>
          <a:latin typeface="Helvetica Ligh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Ligh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E66093-65B6-4C44-BA98-7893BA1E1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78505" y="2574925"/>
            <a:ext cx="3573630" cy="1708150"/>
          </a:xfrm>
          <a:prstGeom prst="rect">
            <a:avLst/>
          </a:prstGeom>
        </p:spPr>
      </p:pic>
    </p:spTree>
    <p:extLst>
      <p:ext uri="{BB962C8B-B14F-4D97-AF65-F5344CB8AC3E}">
        <p14:creationId xmlns:p14="http://schemas.microsoft.com/office/powerpoint/2010/main" val="1270310599"/>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0.png"/><Relationship Id="rId5" Type="http://schemas.openxmlformats.org/officeDocument/2006/relationships/image" Target="../media/image17.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9.xml"/><Relationship Id="rId7" Type="http://schemas.openxmlformats.org/officeDocument/2006/relationships/hyperlink" Target="mailto:map@aam-us.org" TargetMode="Externa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mailto:accreditation@aam-us.org" TargetMode="External"/><Relationship Id="rId5" Type="http://schemas.openxmlformats.org/officeDocument/2006/relationships/hyperlink" Target="mailto:membership@aam-us.org" TargetMode="Externa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11.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image" Target="../media/image12.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png"/><Relationship Id="rId5" Type="http://schemas.openxmlformats.org/officeDocument/2006/relationships/image" Target="../media/image13.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5" Type="http://schemas.openxmlformats.org/officeDocument/2006/relationships/image" Target="../media/image14.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0.png"/><Relationship Id="rId5" Type="http://schemas.openxmlformats.org/officeDocument/2006/relationships/image" Target="../media/image15.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0.png"/><Relationship Id="rId5" Type="http://schemas.openxmlformats.org/officeDocument/2006/relationships/image" Target="../media/image16.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4F07-3E51-EF41-A7F4-B23FE8231147}"/>
              </a:ext>
            </a:extLst>
          </p:cNvPr>
          <p:cNvSpPr>
            <a:spLocks noGrp="1"/>
          </p:cNvSpPr>
          <p:nvPr>
            <p:ph type="ctrTitle"/>
          </p:nvPr>
        </p:nvSpPr>
        <p:spPr>
          <a:xfrm>
            <a:off x="427839" y="1876156"/>
            <a:ext cx="8263155" cy="790256"/>
          </a:xfrm>
        </p:spPr>
        <p:txBody>
          <a:bodyPr/>
          <a:lstStyle/>
          <a:p>
            <a:r>
              <a:rPr lang="en-US" sz="4800" b="1" dirty="0"/>
              <a:t>No Need to Re-Invent the Wheel – Sample Documents and You!</a:t>
            </a:r>
          </a:p>
        </p:txBody>
      </p:sp>
      <p:sp>
        <p:nvSpPr>
          <p:cNvPr id="3" name="Subtitle 2">
            <a:extLst>
              <a:ext uri="{FF2B5EF4-FFF2-40B4-BE49-F238E27FC236}">
                <a16:creationId xmlns:a16="http://schemas.microsoft.com/office/drawing/2014/main" id="{17F5E786-E23E-714B-BA75-5CD06A5F7197}"/>
              </a:ext>
            </a:extLst>
          </p:cNvPr>
          <p:cNvSpPr>
            <a:spLocks noGrp="1"/>
          </p:cNvSpPr>
          <p:nvPr>
            <p:ph type="subTitle" idx="1"/>
          </p:nvPr>
        </p:nvSpPr>
        <p:spPr>
          <a:xfrm>
            <a:off x="1143000" y="3117530"/>
            <a:ext cx="6858000" cy="1271589"/>
          </a:xfrm>
        </p:spPr>
        <p:txBody>
          <a:bodyPr>
            <a:normAutofit/>
          </a:bodyPr>
          <a:lstStyle/>
          <a:p>
            <a:r>
              <a:rPr lang="en-US" i="1" dirty="0"/>
              <a:t>How to use this AAM Membership benefit</a:t>
            </a:r>
          </a:p>
        </p:txBody>
      </p:sp>
      <p:pic>
        <p:nvPicPr>
          <p:cNvPr id="9" name="Audio 8">
            <a:hlinkClick r:id="" action="ppaction://media"/>
            <a:extLst>
              <a:ext uri="{FF2B5EF4-FFF2-40B4-BE49-F238E27FC236}">
                <a16:creationId xmlns:a16="http://schemas.microsoft.com/office/drawing/2014/main" id="{DCC032FA-1FF7-430F-9FEE-6BD9A2B84D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75880527"/>
      </p:ext>
    </p:extLst>
  </p:cSld>
  <p:clrMapOvr>
    <a:masterClrMapping/>
  </p:clrMapOvr>
  <mc:AlternateContent xmlns:mc="http://schemas.openxmlformats.org/markup-compatibility/2006" xmlns:p14="http://schemas.microsoft.com/office/powerpoint/2010/main">
    <mc:Choice Requires="p14">
      <p:transition spd="slow" p14:dur="2000" advTm="14376"/>
    </mc:Choice>
    <mc:Fallback xmlns="">
      <p:transition spd="slow" advTm="143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1E52-EC8E-4945-BC04-4BC210A7ADB4}"/>
              </a:ext>
            </a:extLst>
          </p:cNvPr>
          <p:cNvSpPr>
            <a:spLocks noGrp="1"/>
          </p:cNvSpPr>
          <p:nvPr>
            <p:ph type="title"/>
          </p:nvPr>
        </p:nvSpPr>
        <p:spPr/>
        <p:txBody>
          <a:bodyPr/>
          <a:lstStyle/>
          <a:p>
            <a:r>
              <a:rPr lang="en-US" dirty="0"/>
              <a:t>Search View</a:t>
            </a:r>
          </a:p>
        </p:txBody>
      </p:sp>
      <p:sp>
        <p:nvSpPr>
          <p:cNvPr id="6" name="Arrow: Right 5">
            <a:extLst>
              <a:ext uri="{FF2B5EF4-FFF2-40B4-BE49-F238E27FC236}">
                <a16:creationId xmlns:a16="http://schemas.microsoft.com/office/drawing/2014/main" id="{11A3CF9D-39EF-41BB-9637-C1252253AEB9}"/>
              </a:ext>
            </a:extLst>
          </p:cNvPr>
          <p:cNvSpPr/>
          <p:nvPr/>
        </p:nvSpPr>
        <p:spPr>
          <a:xfrm rot="7307567">
            <a:off x="6933009" y="1005702"/>
            <a:ext cx="857937" cy="419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A close up of text on a white background&#10;&#10;Description automatically generated">
            <a:extLst>
              <a:ext uri="{FF2B5EF4-FFF2-40B4-BE49-F238E27FC236}">
                <a16:creationId xmlns:a16="http://schemas.microsoft.com/office/drawing/2014/main" id="{185ABC1C-930C-48F8-BDCD-2941776937D7}"/>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754579" y="1690689"/>
            <a:ext cx="6071423" cy="4741863"/>
          </a:xfrm>
        </p:spPr>
      </p:pic>
      <p:pic>
        <p:nvPicPr>
          <p:cNvPr id="3" name="Audio 2">
            <a:hlinkClick r:id="" action="ppaction://media"/>
            <a:extLst>
              <a:ext uri="{FF2B5EF4-FFF2-40B4-BE49-F238E27FC236}">
                <a16:creationId xmlns:a16="http://schemas.microsoft.com/office/drawing/2014/main" id="{F9851B45-42EC-48F9-AA40-8681C94DFD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80386636"/>
      </p:ext>
    </p:extLst>
  </p:cSld>
  <p:clrMapOvr>
    <a:masterClrMapping/>
  </p:clrMapOvr>
  <mc:AlternateContent xmlns:mc="http://schemas.openxmlformats.org/markup-compatibility/2006" xmlns:p14="http://schemas.microsoft.com/office/powerpoint/2010/main">
    <mc:Choice Requires="p14">
      <p:transition spd="slow" p14:dur="2000" advTm="11590"/>
    </mc:Choice>
    <mc:Fallback xmlns="">
      <p:transition spd="slow" advTm="11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5276-FF29-4469-B150-6505C2559B3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6575732-E72E-4790-A223-01B11D9C2C4B}"/>
              </a:ext>
            </a:extLst>
          </p:cNvPr>
          <p:cNvSpPr>
            <a:spLocks noGrp="1"/>
          </p:cNvSpPr>
          <p:nvPr>
            <p:ph idx="1"/>
          </p:nvPr>
        </p:nvSpPr>
        <p:spPr/>
        <p:txBody>
          <a:bodyPr>
            <a:normAutofit/>
          </a:bodyPr>
          <a:lstStyle/>
          <a:p>
            <a:r>
              <a:rPr lang="en-US" dirty="0"/>
              <a:t>Questions about membership? Email us </a:t>
            </a:r>
            <a:r>
              <a:rPr lang="en-US" dirty="0">
                <a:hlinkClick r:id="rId5"/>
              </a:rPr>
              <a:t>membership@aam-us.org</a:t>
            </a:r>
            <a:endParaRPr lang="en-US" dirty="0"/>
          </a:p>
          <a:p>
            <a:endParaRPr lang="en-US" sz="1500" dirty="0"/>
          </a:p>
          <a:p>
            <a:r>
              <a:rPr lang="en-US" dirty="0"/>
              <a:t>Questions about accreditation? Reach out to our Excellence Officers at </a:t>
            </a:r>
            <a:r>
              <a:rPr lang="en-US" dirty="0">
                <a:hlinkClick r:id="rId6"/>
              </a:rPr>
              <a:t>accreditation@aam-us.org</a:t>
            </a:r>
            <a:r>
              <a:rPr lang="en-US" dirty="0"/>
              <a:t> </a:t>
            </a:r>
          </a:p>
          <a:p>
            <a:endParaRPr lang="en-US" sz="1500" dirty="0"/>
          </a:p>
          <a:p>
            <a:r>
              <a:rPr lang="en-US" dirty="0"/>
              <a:t>Questions about accreditation-readiness programs such as the Museum Assessment Program (MAP)? Reach out to our MAP Team at </a:t>
            </a:r>
            <a:r>
              <a:rPr lang="en-US" dirty="0">
                <a:hlinkClick r:id="rId7"/>
              </a:rPr>
              <a:t>map@aam-us.org</a:t>
            </a:r>
            <a:endParaRPr lang="en-US" dirty="0"/>
          </a:p>
          <a:p>
            <a:pPr marL="0" indent="0">
              <a:buNone/>
            </a:pPr>
            <a:endParaRPr lang="en-US" dirty="0"/>
          </a:p>
        </p:txBody>
      </p:sp>
      <p:pic>
        <p:nvPicPr>
          <p:cNvPr id="4" name="Audio 3">
            <a:hlinkClick r:id="" action="ppaction://media"/>
            <a:extLst>
              <a:ext uri="{FF2B5EF4-FFF2-40B4-BE49-F238E27FC236}">
                <a16:creationId xmlns:a16="http://schemas.microsoft.com/office/drawing/2014/main" id="{B8BB0EF6-DFE0-4110-9A25-D2E99A773CB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1239633"/>
      </p:ext>
    </p:extLst>
  </p:cSld>
  <p:clrMapOvr>
    <a:masterClrMapping/>
  </p:clrMapOvr>
  <mc:AlternateContent xmlns:mc="http://schemas.openxmlformats.org/markup-compatibility/2006" xmlns:p14="http://schemas.microsoft.com/office/powerpoint/2010/main">
    <mc:Choice Requires="p14">
      <p:transition spd="slow" p14:dur="2000" advTm="9695"/>
    </mc:Choice>
    <mc:Fallback xmlns="">
      <p:transition spd="slow" advTm="9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7CD4-3FDA-4118-8D95-E587E5F89C0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15B3632-38C9-4D92-8415-835FA3418EB2}"/>
              </a:ext>
            </a:extLst>
          </p:cNvPr>
          <p:cNvSpPr>
            <a:spLocks noGrp="1"/>
          </p:cNvSpPr>
          <p:nvPr>
            <p:ph idx="1"/>
          </p:nvPr>
        </p:nvSpPr>
        <p:spPr/>
        <p:txBody>
          <a:bodyPr/>
          <a:lstStyle/>
          <a:p>
            <a:endParaRPr lang="en-US"/>
          </a:p>
        </p:txBody>
      </p:sp>
      <p:pic>
        <p:nvPicPr>
          <p:cNvPr id="4" name="Audio 3">
            <a:hlinkClick r:id="" action="ppaction://media"/>
            <a:extLst>
              <a:ext uri="{FF2B5EF4-FFF2-40B4-BE49-F238E27FC236}">
                <a16:creationId xmlns:a16="http://schemas.microsoft.com/office/drawing/2014/main" id="{47381127-5919-4C61-8D45-C8278CC61E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70005999"/>
      </p:ext>
    </p:extLst>
  </p:cSld>
  <p:clrMapOvr>
    <a:masterClrMapping/>
  </p:clrMapOvr>
  <mc:AlternateContent xmlns:mc="http://schemas.openxmlformats.org/markup-compatibility/2006" xmlns:p14="http://schemas.microsoft.com/office/powerpoint/2010/main">
    <mc:Choice Requires="p14">
      <p:transition spd="slow" p14:dur="2000" advTm="4884"/>
    </mc:Choice>
    <mc:Fallback xmlns="">
      <p:transition spd="slow" advTm="48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04957-9701-4581-8330-4B171275BD93}"/>
              </a:ext>
            </a:extLst>
          </p:cNvPr>
          <p:cNvSpPr>
            <a:spLocks noGrp="1"/>
          </p:cNvSpPr>
          <p:nvPr>
            <p:ph type="title"/>
          </p:nvPr>
        </p:nvSpPr>
        <p:spPr/>
        <p:txBody>
          <a:bodyPr/>
          <a:lstStyle/>
          <a:p>
            <a:r>
              <a:rPr lang="en-US" sz="3600" dirty="0"/>
              <a:t>What is a Sample Document?</a:t>
            </a:r>
            <a:br>
              <a:rPr lang="en-US" sz="3600" dirty="0"/>
            </a:br>
            <a:r>
              <a:rPr lang="en-US" sz="3600" dirty="0"/>
              <a:t>What is the Sample Document library?</a:t>
            </a:r>
          </a:p>
        </p:txBody>
      </p:sp>
      <p:sp>
        <p:nvSpPr>
          <p:cNvPr id="3" name="Content Placeholder 2">
            <a:extLst>
              <a:ext uri="{FF2B5EF4-FFF2-40B4-BE49-F238E27FC236}">
                <a16:creationId xmlns:a16="http://schemas.microsoft.com/office/drawing/2014/main" id="{7D191271-D7FE-4D67-925B-6EE3C5C386F2}"/>
              </a:ext>
            </a:extLst>
          </p:cNvPr>
          <p:cNvSpPr>
            <a:spLocks noGrp="1"/>
          </p:cNvSpPr>
          <p:nvPr>
            <p:ph idx="1"/>
          </p:nvPr>
        </p:nvSpPr>
        <p:spPr/>
        <p:txBody>
          <a:bodyPr/>
          <a:lstStyle/>
          <a:p>
            <a:r>
              <a:rPr lang="en-US" dirty="0"/>
              <a:t>A Sample Document is an internal document from an accredited museum</a:t>
            </a:r>
          </a:p>
          <a:p>
            <a:r>
              <a:rPr lang="en-US" dirty="0"/>
              <a:t>The Sample Document Library is a database of 1,000 sample policies, plans and forms from museums of all types and sizes. </a:t>
            </a:r>
          </a:p>
          <a:p>
            <a:r>
              <a:rPr lang="en-US" dirty="0"/>
              <a:t>Access to the library is a benefit of Tier 3 membership</a:t>
            </a:r>
          </a:p>
          <a:p>
            <a:endParaRPr lang="en-US" dirty="0"/>
          </a:p>
        </p:txBody>
      </p:sp>
      <p:pic>
        <p:nvPicPr>
          <p:cNvPr id="4" name="Audio 3">
            <a:hlinkClick r:id="" action="ppaction://media"/>
            <a:extLst>
              <a:ext uri="{FF2B5EF4-FFF2-40B4-BE49-F238E27FC236}">
                <a16:creationId xmlns:a16="http://schemas.microsoft.com/office/drawing/2014/main" id="{3A8B8982-E858-4B26-B961-8169BBF27B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57814399"/>
      </p:ext>
    </p:extLst>
  </p:cSld>
  <p:clrMapOvr>
    <a:masterClrMapping/>
  </p:clrMapOvr>
  <mc:AlternateContent xmlns:mc="http://schemas.openxmlformats.org/markup-compatibility/2006" xmlns:p14="http://schemas.microsoft.com/office/powerpoint/2010/main">
    <mc:Choice Requires="p14">
      <p:transition spd="slow" p14:dur="2000" advTm="37623"/>
    </mc:Choice>
    <mc:Fallback xmlns="">
      <p:transition spd="slow" advTm="376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BAE6-BDF6-41E2-BF47-9A4790FA48D9}"/>
              </a:ext>
            </a:extLst>
          </p:cNvPr>
          <p:cNvSpPr>
            <a:spLocks noGrp="1"/>
          </p:cNvSpPr>
          <p:nvPr>
            <p:ph type="title"/>
          </p:nvPr>
        </p:nvSpPr>
        <p:spPr/>
        <p:txBody>
          <a:bodyPr/>
          <a:lstStyle/>
          <a:p>
            <a:r>
              <a:rPr lang="en-US" dirty="0"/>
              <a:t>Why are Sample Documents valuable?</a:t>
            </a:r>
          </a:p>
        </p:txBody>
      </p:sp>
      <p:sp>
        <p:nvSpPr>
          <p:cNvPr id="3" name="Content Placeholder 2">
            <a:extLst>
              <a:ext uri="{FF2B5EF4-FFF2-40B4-BE49-F238E27FC236}">
                <a16:creationId xmlns:a16="http://schemas.microsoft.com/office/drawing/2014/main" id="{04014F33-2B98-433D-BF56-E2B2640EDA0B}"/>
              </a:ext>
            </a:extLst>
          </p:cNvPr>
          <p:cNvSpPr>
            <a:spLocks noGrp="1"/>
          </p:cNvSpPr>
          <p:nvPr>
            <p:ph idx="1"/>
          </p:nvPr>
        </p:nvSpPr>
        <p:spPr/>
        <p:txBody>
          <a:bodyPr/>
          <a:lstStyle/>
          <a:p>
            <a:r>
              <a:rPr lang="en-US" dirty="0"/>
              <a:t>Informative- see policies from museums similar and different from your institution</a:t>
            </a:r>
          </a:p>
          <a:p>
            <a:r>
              <a:rPr lang="en-US" dirty="0"/>
              <a:t>Saves time- rather than re-invent the wheel, use another organization’s example to get started on your own</a:t>
            </a:r>
          </a:p>
          <a:p>
            <a:r>
              <a:rPr lang="en-US" dirty="0"/>
              <a:t>Accreditation help- see examples of documents from accredited museums</a:t>
            </a:r>
          </a:p>
          <a:p>
            <a:r>
              <a:rPr lang="en-US" dirty="0"/>
              <a:t>Benchmarking- see how your museum’s policies compare</a:t>
            </a:r>
          </a:p>
          <a:p>
            <a:endParaRPr lang="en-US" dirty="0"/>
          </a:p>
        </p:txBody>
      </p:sp>
      <p:pic>
        <p:nvPicPr>
          <p:cNvPr id="4" name="Audio 3">
            <a:hlinkClick r:id="" action="ppaction://media"/>
            <a:extLst>
              <a:ext uri="{FF2B5EF4-FFF2-40B4-BE49-F238E27FC236}">
                <a16:creationId xmlns:a16="http://schemas.microsoft.com/office/drawing/2014/main" id="{30615151-CE20-4CFA-8BED-F8E92F78C3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41804592"/>
      </p:ext>
    </p:extLst>
  </p:cSld>
  <p:clrMapOvr>
    <a:masterClrMapping/>
  </p:clrMapOvr>
  <mc:AlternateContent xmlns:mc="http://schemas.openxmlformats.org/markup-compatibility/2006" xmlns:p14="http://schemas.microsoft.com/office/powerpoint/2010/main">
    <mc:Choice Requires="p14">
      <p:transition spd="slow" p14:dur="2000" advTm="41909"/>
    </mc:Choice>
    <mc:Fallback xmlns="">
      <p:transition spd="slow" advTm="419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E5C1-7860-4842-9E06-5DE140FC90A0}"/>
              </a:ext>
            </a:extLst>
          </p:cNvPr>
          <p:cNvSpPr>
            <a:spLocks noGrp="1"/>
          </p:cNvSpPr>
          <p:nvPr>
            <p:ph type="title"/>
          </p:nvPr>
        </p:nvSpPr>
        <p:spPr/>
        <p:txBody>
          <a:bodyPr/>
          <a:lstStyle/>
          <a:p>
            <a:r>
              <a:rPr lang="en-US" dirty="0"/>
              <a:t>How do I access a Sample Document?</a:t>
            </a:r>
          </a:p>
        </p:txBody>
      </p:sp>
      <p:sp>
        <p:nvSpPr>
          <p:cNvPr id="3" name="Content Placeholder 2">
            <a:extLst>
              <a:ext uri="{FF2B5EF4-FFF2-40B4-BE49-F238E27FC236}">
                <a16:creationId xmlns:a16="http://schemas.microsoft.com/office/drawing/2014/main" id="{DE7D11CD-01CD-4E71-A3E5-04C4AC8C99C7}"/>
              </a:ext>
            </a:extLst>
          </p:cNvPr>
          <p:cNvSpPr>
            <a:spLocks noGrp="1"/>
          </p:cNvSpPr>
          <p:nvPr>
            <p:ph sz="half" idx="1"/>
          </p:nvPr>
        </p:nvSpPr>
        <p:spPr>
          <a:xfrm>
            <a:off x="796833" y="1825625"/>
            <a:ext cx="3291840" cy="4297680"/>
          </a:xfrm>
        </p:spPr>
        <p:txBody>
          <a:bodyPr/>
          <a:lstStyle/>
          <a:p>
            <a:pPr marL="514350" indent="-514350">
              <a:buAutoNum type="arabicParenR"/>
            </a:pPr>
            <a:r>
              <a:rPr lang="en-US" dirty="0"/>
              <a:t>Create a log-in</a:t>
            </a:r>
          </a:p>
          <a:p>
            <a:pPr marL="514350" indent="-514350">
              <a:buAutoNum type="arabicParenR"/>
            </a:pPr>
            <a:r>
              <a:rPr lang="en-US" dirty="0"/>
              <a:t>Verify your museum is a Tier 3 Museum member of AAM</a:t>
            </a:r>
          </a:p>
          <a:p>
            <a:pPr marL="514350" indent="-514350">
              <a:buAutoNum type="arabicParenR"/>
            </a:pPr>
            <a:r>
              <a:rPr lang="en-US" dirty="0"/>
              <a:t>Access the Sample Document Library</a:t>
            </a:r>
          </a:p>
        </p:txBody>
      </p:sp>
      <p:pic>
        <p:nvPicPr>
          <p:cNvPr id="10" name="Content Placeholder 9" descr="A screenshot of a cell phone&#10;&#10;Description automatically generated">
            <a:extLst>
              <a:ext uri="{FF2B5EF4-FFF2-40B4-BE49-F238E27FC236}">
                <a16:creationId xmlns:a16="http://schemas.microsoft.com/office/drawing/2014/main" id="{71DC8CF2-C32C-4A69-8C29-67784B710438}"/>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578106" y="1896457"/>
            <a:ext cx="4092365" cy="4155698"/>
          </a:xfrm>
        </p:spPr>
      </p:pic>
      <p:sp>
        <p:nvSpPr>
          <p:cNvPr id="6" name="Arrow: Down 5">
            <a:extLst>
              <a:ext uri="{FF2B5EF4-FFF2-40B4-BE49-F238E27FC236}">
                <a16:creationId xmlns:a16="http://schemas.microsoft.com/office/drawing/2014/main" id="{D98DBE10-F2D0-42C5-8823-21909104D05C}"/>
              </a:ext>
            </a:extLst>
          </p:cNvPr>
          <p:cNvSpPr/>
          <p:nvPr/>
        </p:nvSpPr>
        <p:spPr>
          <a:xfrm rot="5400000">
            <a:off x="7007614" y="3590980"/>
            <a:ext cx="484632" cy="1251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6B18C77F-52C8-4259-A49B-4AF1FE6BF450}"/>
              </a:ext>
            </a:extLst>
          </p:cNvPr>
          <p:cNvSpPr/>
          <p:nvPr/>
        </p:nvSpPr>
        <p:spPr>
          <a:xfrm rot="12644117">
            <a:off x="6255382" y="4949120"/>
            <a:ext cx="1273721" cy="584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a:extLst>
              <a:ext uri="{FF2B5EF4-FFF2-40B4-BE49-F238E27FC236}">
                <a16:creationId xmlns:a16="http://schemas.microsoft.com/office/drawing/2014/main" id="{874F9470-0F90-4866-BDEE-A8360F12E72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91298782"/>
      </p:ext>
    </p:extLst>
  </p:cSld>
  <p:clrMapOvr>
    <a:masterClrMapping/>
  </p:clrMapOvr>
  <mc:AlternateContent xmlns:mc="http://schemas.openxmlformats.org/markup-compatibility/2006" xmlns:p14="http://schemas.microsoft.com/office/powerpoint/2010/main">
    <mc:Choice Requires="p14">
      <p:transition spd="slow" p14:dur="2000" advTm="44331"/>
    </mc:Choice>
    <mc:Fallback xmlns="">
      <p:transition spd="slow" advTm="443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3F2AF-DD8F-4EC3-AB22-C7CAA3174657}"/>
              </a:ext>
            </a:extLst>
          </p:cNvPr>
          <p:cNvSpPr>
            <a:spLocks noGrp="1"/>
          </p:cNvSpPr>
          <p:nvPr>
            <p:ph type="title"/>
          </p:nvPr>
        </p:nvSpPr>
        <p:spPr/>
        <p:txBody>
          <a:bodyPr/>
          <a:lstStyle/>
          <a:p>
            <a:r>
              <a:rPr lang="en-US" dirty="0"/>
              <a:t>In the Sample Document Library</a:t>
            </a:r>
          </a:p>
        </p:txBody>
      </p:sp>
      <p:pic>
        <p:nvPicPr>
          <p:cNvPr id="9" name="Content Placeholder 8" descr="A close up of text on a white background&#10;&#10;Description automatically generated">
            <a:extLst>
              <a:ext uri="{FF2B5EF4-FFF2-40B4-BE49-F238E27FC236}">
                <a16:creationId xmlns:a16="http://schemas.microsoft.com/office/drawing/2014/main" id="{8947FE3B-2CB4-4DE6-84C0-D3FC58E3D0B6}"/>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831816" y="1690689"/>
            <a:ext cx="5480368" cy="4270664"/>
          </a:xfrm>
        </p:spPr>
      </p:pic>
      <p:sp>
        <p:nvSpPr>
          <p:cNvPr id="10" name="Arrow: Down 9">
            <a:extLst>
              <a:ext uri="{FF2B5EF4-FFF2-40B4-BE49-F238E27FC236}">
                <a16:creationId xmlns:a16="http://schemas.microsoft.com/office/drawing/2014/main" id="{F7BA6D21-B428-449E-AC61-489EE1B34D9C}"/>
              </a:ext>
            </a:extLst>
          </p:cNvPr>
          <p:cNvSpPr/>
          <p:nvPr/>
        </p:nvSpPr>
        <p:spPr>
          <a:xfrm rot="5400000">
            <a:off x="7502564" y="1700284"/>
            <a:ext cx="187520" cy="5682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C38CD2F-AC67-45F0-9581-553741BC50D3}"/>
              </a:ext>
            </a:extLst>
          </p:cNvPr>
          <p:cNvSpPr/>
          <p:nvPr/>
        </p:nvSpPr>
        <p:spPr>
          <a:xfrm>
            <a:off x="628650" y="2336796"/>
            <a:ext cx="934931" cy="3731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7544B1F9-2CA9-48E6-B824-05968243EA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00677564"/>
      </p:ext>
    </p:extLst>
  </p:cSld>
  <p:clrMapOvr>
    <a:masterClrMapping/>
  </p:clrMapOvr>
  <mc:AlternateContent xmlns:mc="http://schemas.openxmlformats.org/markup-compatibility/2006" xmlns:p14="http://schemas.microsoft.com/office/powerpoint/2010/main">
    <mc:Choice Requires="p14">
      <p:transition spd="slow" p14:dur="2000" advTm="28576"/>
    </mc:Choice>
    <mc:Fallback xmlns="">
      <p:transition spd="slow" advTm="285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5A40-B37C-4F48-B527-0B3A10CA1747}"/>
              </a:ext>
            </a:extLst>
          </p:cNvPr>
          <p:cNvSpPr>
            <a:spLocks noGrp="1"/>
          </p:cNvSpPr>
          <p:nvPr>
            <p:ph type="title"/>
          </p:nvPr>
        </p:nvSpPr>
        <p:spPr/>
        <p:txBody>
          <a:bodyPr/>
          <a:lstStyle/>
          <a:p>
            <a:r>
              <a:rPr lang="en-US" dirty="0"/>
              <a:t>Filters</a:t>
            </a:r>
          </a:p>
        </p:txBody>
      </p:sp>
      <p:sp>
        <p:nvSpPr>
          <p:cNvPr id="8" name="Arrow: Down 7">
            <a:extLst>
              <a:ext uri="{FF2B5EF4-FFF2-40B4-BE49-F238E27FC236}">
                <a16:creationId xmlns:a16="http://schemas.microsoft.com/office/drawing/2014/main" id="{738B4AC7-F97F-4D61-8030-5E8700021B63}"/>
              </a:ext>
            </a:extLst>
          </p:cNvPr>
          <p:cNvSpPr/>
          <p:nvPr/>
        </p:nvSpPr>
        <p:spPr>
          <a:xfrm rot="5400000">
            <a:off x="8517359" y="1724781"/>
            <a:ext cx="187520" cy="5682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A close up of text on a white background&#10;&#10;Description automatically generated">
            <a:extLst>
              <a:ext uri="{FF2B5EF4-FFF2-40B4-BE49-F238E27FC236}">
                <a16:creationId xmlns:a16="http://schemas.microsoft.com/office/drawing/2014/main" id="{A0CC4C28-D90E-42AA-B2C2-7D45F44AEAD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811930" y="1690689"/>
            <a:ext cx="6384420" cy="4741863"/>
          </a:xfrm>
        </p:spPr>
      </p:pic>
      <p:pic>
        <p:nvPicPr>
          <p:cNvPr id="4" name="Audio 3">
            <a:hlinkClick r:id="" action="ppaction://media"/>
            <a:extLst>
              <a:ext uri="{FF2B5EF4-FFF2-40B4-BE49-F238E27FC236}">
                <a16:creationId xmlns:a16="http://schemas.microsoft.com/office/drawing/2014/main" id="{4E314DF8-B8B7-448D-838A-22735CA1FF7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94922012"/>
      </p:ext>
    </p:extLst>
  </p:cSld>
  <p:clrMapOvr>
    <a:masterClrMapping/>
  </p:clrMapOvr>
  <mc:AlternateContent xmlns:mc="http://schemas.openxmlformats.org/markup-compatibility/2006" xmlns:p14="http://schemas.microsoft.com/office/powerpoint/2010/main">
    <mc:Choice Requires="p14">
      <p:transition spd="slow" p14:dur="2000" advTm="38282"/>
    </mc:Choice>
    <mc:Fallback xmlns="">
      <p:transition spd="slow" advTm="382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A587-59EE-40DB-9C9B-3BEC0EE2A6C4}"/>
              </a:ext>
            </a:extLst>
          </p:cNvPr>
          <p:cNvSpPr>
            <a:spLocks noGrp="1"/>
          </p:cNvSpPr>
          <p:nvPr>
            <p:ph type="title"/>
          </p:nvPr>
        </p:nvSpPr>
        <p:spPr/>
        <p:txBody>
          <a:bodyPr/>
          <a:lstStyle/>
          <a:p>
            <a:r>
              <a:rPr lang="en-US" dirty="0"/>
              <a:t>Browse view: </a:t>
            </a:r>
            <a:br>
              <a:rPr lang="en-US" dirty="0"/>
            </a:br>
            <a:r>
              <a:rPr lang="en-US" dirty="0"/>
              <a:t>document type</a:t>
            </a:r>
          </a:p>
        </p:txBody>
      </p:sp>
      <p:sp>
        <p:nvSpPr>
          <p:cNvPr id="5" name="Arrow: Right 4">
            <a:extLst>
              <a:ext uri="{FF2B5EF4-FFF2-40B4-BE49-F238E27FC236}">
                <a16:creationId xmlns:a16="http://schemas.microsoft.com/office/drawing/2014/main" id="{5A27D5C3-E8DC-424E-9729-003B84F44FB9}"/>
              </a:ext>
            </a:extLst>
          </p:cNvPr>
          <p:cNvSpPr/>
          <p:nvPr/>
        </p:nvSpPr>
        <p:spPr>
          <a:xfrm rot="10800000">
            <a:off x="8227960" y="3077405"/>
            <a:ext cx="467004" cy="245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text&#10;&#10;Description automatically generated">
            <a:extLst>
              <a:ext uri="{FF2B5EF4-FFF2-40B4-BE49-F238E27FC236}">
                <a16:creationId xmlns:a16="http://schemas.microsoft.com/office/drawing/2014/main" id="{ABD67B70-14AC-4615-817F-BD3EDBC44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4888" y="1759319"/>
            <a:ext cx="6095919" cy="4779715"/>
          </a:xfrm>
          <a:prstGeom prst="rect">
            <a:avLst/>
          </a:prstGeom>
        </p:spPr>
      </p:pic>
      <p:pic>
        <p:nvPicPr>
          <p:cNvPr id="3" name="Audio 2">
            <a:hlinkClick r:id="" action="ppaction://media"/>
            <a:extLst>
              <a:ext uri="{FF2B5EF4-FFF2-40B4-BE49-F238E27FC236}">
                <a16:creationId xmlns:a16="http://schemas.microsoft.com/office/drawing/2014/main" id="{0D835B09-11B2-4481-90D2-7F6E4092421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55147140"/>
      </p:ext>
    </p:extLst>
  </p:cSld>
  <p:clrMapOvr>
    <a:masterClrMapping/>
  </p:clrMapOvr>
  <mc:AlternateContent xmlns:mc="http://schemas.openxmlformats.org/markup-compatibility/2006" xmlns:p14="http://schemas.microsoft.com/office/powerpoint/2010/main">
    <mc:Choice Requires="p14">
      <p:transition spd="slow" p14:dur="2000" advTm="17809"/>
    </mc:Choice>
    <mc:Fallback xmlns="">
      <p:transition spd="slow" advTm="178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A587-59EE-40DB-9C9B-3BEC0EE2A6C4}"/>
              </a:ext>
            </a:extLst>
          </p:cNvPr>
          <p:cNvSpPr>
            <a:spLocks noGrp="1"/>
          </p:cNvSpPr>
          <p:nvPr>
            <p:ph type="title"/>
          </p:nvPr>
        </p:nvSpPr>
        <p:spPr/>
        <p:txBody>
          <a:bodyPr/>
          <a:lstStyle/>
          <a:p>
            <a:r>
              <a:rPr lang="en-US" dirty="0"/>
              <a:t>Browse view: </a:t>
            </a:r>
            <a:br>
              <a:rPr lang="en-US" dirty="0"/>
            </a:br>
            <a:r>
              <a:rPr lang="en-US" dirty="0"/>
              <a:t>museum type</a:t>
            </a:r>
          </a:p>
        </p:txBody>
      </p:sp>
      <p:sp>
        <p:nvSpPr>
          <p:cNvPr id="5" name="Arrow: Right 4">
            <a:extLst>
              <a:ext uri="{FF2B5EF4-FFF2-40B4-BE49-F238E27FC236}">
                <a16:creationId xmlns:a16="http://schemas.microsoft.com/office/drawing/2014/main" id="{5A27D5C3-E8DC-424E-9729-003B84F44FB9}"/>
              </a:ext>
            </a:extLst>
          </p:cNvPr>
          <p:cNvSpPr/>
          <p:nvPr/>
        </p:nvSpPr>
        <p:spPr>
          <a:xfrm rot="10800000">
            <a:off x="8213252" y="3845792"/>
            <a:ext cx="467004" cy="245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text on a white background&#10;&#10;Description automatically generated">
            <a:extLst>
              <a:ext uri="{FF2B5EF4-FFF2-40B4-BE49-F238E27FC236}">
                <a16:creationId xmlns:a16="http://schemas.microsoft.com/office/drawing/2014/main" id="{2330C6A9-6DFA-418E-AC3C-350C62F20E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2871" y="1764856"/>
            <a:ext cx="6340787" cy="4962516"/>
          </a:xfrm>
          <a:prstGeom prst="rect">
            <a:avLst/>
          </a:prstGeom>
        </p:spPr>
      </p:pic>
      <p:pic>
        <p:nvPicPr>
          <p:cNvPr id="3" name="Audio 2">
            <a:hlinkClick r:id="" action="ppaction://media"/>
            <a:extLst>
              <a:ext uri="{FF2B5EF4-FFF2-40B4-BE49-F238E27FC236}">
                <a16:creationId xmlns:a16="http://schemas.microsoft.com/office/drawing/2014/main" id="{A7AE9FA1-7886-4888-ABB5-F02A5F8B95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56330885"/>
      </p:ext>
    </p:extLst>
  </p:cSld>
  <p:clrMapOvr>
    <a:masterClrMapping/>
  </p:clrMapOvr>
  <mc:AlternateContent xmlns:mc="http://schemas.openxmlformats.org/markup-compatibility/2006" xmlns:p14="http://schemas.microsoft.com/office/powerpoint/2010/main">
    <mc:Choice Requires="p14">
      <p:transition spd="slow" p14:dur="2000" advTm="15853"/>
    </mc:Choice>
    <mc:Fallback xmlns="">
      <p:transition spd="slow" advTm="15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51780-4C68-462F-ACC2-393407846C40}"/>
              </a:ext>
            </a:extLst>
          </p:cNvPr>
          <p:cNvSpPr>
            <a:spLocks noGrp="1"/>
          </p:cNvSpPr>
          <p:nvPr>
            <p:ph type="title"/>
          </p:nvPr>
        </p:nvSpPr>
        <p:spPr/>
        <p:txBody>
          <a:bodyPr/>
          <a:lstStyle/>
          <a:p>
            <a:r>
              <a:rPr lang="en-US" dirty="0"/>
              <a:t>Browse view: </a:t>
            </a:r>
            <a:br>
              <a:rPr lang="en-US" dirty="0"/>
            </a:br>
            <a:r>
              <a:rPr lang="en-US" dirty="0"/>
              <a:t>individual document</a:t>
            </a:r>
          </a:p>
        </p:txBody>
      </p:sp>
      <p:pic>
        <p:nvPicPr>
          <p:cNvPr id="7" name="Content Placeholder 6" descr="A screenshot of a cell phone&#10;&#10;Description automatically generated">
            <a:extLst>
              <a:ext uri="{FF2B5EF4-FFF2-40B4-BE49-F238E27FC236}">
                <a16:creationId xmlns:a16="http://schemas.microsoft.com/office/drawing/2014/main" id="{9596F35B-128F-48CA-8440-D0EDB8B5225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106920" y="1843844"/>
            <a:ext cx="6056087" cy="4741863"/>
          </a:xfrm>
        </p:spPr>
      </p:pic>
      <p:sp>
        <p:nvSpPr>
          <p:cNvPr id="8" name="Arrow: Right 7">
            <a:extLst>
              <a:ext uri="{FF2B5EF4-FFF2-40B4-BE49-F238E27FC236}">
                <a16:creationId xmlns:a16="http://schemas.microsoft.com/office/drawing/2014/main" id="{E0BB6125-B250-4649-8BCF-56BC8AAE7C1F}"/>
              </a:ext>
            </a:extLst>
          </p:cNvPr>
          <p:cNvSpPr/>
          <p:nvPr/>
        </p:nvSpPr>
        <p:spPr>
          <a:xfrm rot="10800000">
            <a:off x="6570271" y="4091781"/>
            <a:ext cx="467004" cy="245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5FEEE38-64A2-4E06-B2BA-199FFE0DC8DF}"/>
              </a:ext>
            </a:extLst>
          </p:cNvPr>
          <p:cNvSpPr/>
          <p:nvPr/>
        </p:nvSpPr>
        <p:spPr>
          <a:xfrm>
            <a:off x="1521077" y="4073561"/>
            <a:ext cx="467004" cy="245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80886E22-51B5-48DE-A007-21181F82E1D8}"/>
              </a:ext>
            </a:extLst>
          </p:cNvPr>
          <p:cNvSpPr/>
          <p:nvPr/>
        </p:nvSpPr>
        <p:spPr>
          <a:xfrm rot="19144492">
            <a:off x="5780112" y="2127740"/>
            <a:ext cx="467004" cy="2459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3742FD1F-1F72-43DE-9DCD-019FAE8E3F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8259623"/>
      </p:ext>
    </p:extLst>
  </p:cSld>
  <p:clrMapOvr>
    <a:masterClrMapping/>
  </p:clrMapOvr>
  <mc:AlternateContent xmlns:mc="http://schemas.openxmlformats.org/markup-compatibility/2006" xmlns:p14="http://schemas.microsoft.com/office/powerpoint/2010/main">
    <mc:Choice Requires="p14">
      <p:transition spd="slow" p14:dur="2000" advTm="15247"/>
    </mc:Choice>
    <mc:Fallback xmlns="">
      <p:transition spd="slow" advTm="152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10" grpId="0" animBg="1"/>
    </p:bldLst>
  </p:timing>
</p:sld>
</file>

<file path=ppt/theme/theme1.xml><?xml version="1.0" encoding="utf-8"?>
<a:theme xmlns:a="http://schemas.openxmlformats.org/drawingml/2006/main" name="AAM BRAND TEMPLATE 2018 16x9">
  <a:themeElements>
    <a:clrScheme name="AAM Brand">
      <a:dk1>
        <a:srgbClr val="000000"/>
      </a:dk1>
      <a:lt1>
        <a:srgbClr val="FFFFFF"/>
      </a:lt1>
      <a:dk2>
        <a:srgbClr val="00484F"/>
      </a:dk2>
      <a:lt2>
        <a:srgbClr val="E7E6E6"/>
      </a:lt2>
      <a:accent1>
        <a:srgbClr val="00726A"/>
      </a:accent1>
      <a:accent2>
        <a:srgbClr val="DB6529"/>
      </a:accent2>
      <a:accent3>
        <a:srgbClr val="006443"/>
      </a:accent3>
      <a:accent4>
        <a:srgbClr val="E9862C"/>
      </a:accent4>
      <a:accent5>
        <a:srgbClr val="009E95"/>
      </a:accent5>
      <a:accent6>
        <a:srgbClr val="009659"/>
      </a:accent6>
      <a:hlink>
        <a:srgbClr val="9F1D26"/>
      </a:hlink>
      <a:folHlink>
        <a:srgbClr val="D022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5A9B8A3-AE4F-6745-A521-BF27B88BB07E}" vid="{0D74B0F6-992E-4540-B00E-A211E1BAC185}"/>
    </a:ext>
  </a:extLst>
</a:theme>
</file>

<file path=ppt/theme/theme2.xml><?xml version="1.0" encoding="utf-8"?>
<a:theme xmlns:a="http://schemas.openxmlformats.org/drawingml/2006/main" name="Custom Design">
  <a:themeElements>
    <a:clrScheme name="AAM Brand">
      <a:dk1>
        <a:srgbClr val="000000"/>
      </a:dk1>
      <a:lt1>
        <a:srgbClr val="FFFFFF"/>
      </a:lt1>
      <a:dk2>
        <a:srgbClr val="00484F"/>
      </a:dk2>
      <a:lt2>
        <a:srgbClr val="E7E6E6"/>
      </a:lt2>
      <a:accent1>
        <a:srgbClr val="00726A"/>
      </a:accent1>
      <a:accent2>
        <a:srgbClr val="DB6529"/>
      </a:accent2>
      <a:accent3>
        <a:srgbClr val="006443"/>
      </a:accent3>
      <a:accent4>
        <a:srgbClr val="E9862C"/>
      </a:accent4>
      <a:accent5>
        <a:srgbClr val="009E95"/>
      </a:accent5>
      <a:accent6>
        <a:srgbClr val="009659"/>
      </a:accent6>
      <a:hlink>
        <a:srgbClr val="9F1D26"/>
      </a:hlink>
      <a:folHlink>
        <a:srgbClr val="D022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5A9B8A3-AE4F-6745-A521-BF27B88BB07E}" vid="{ABD486DA-9706-BF43-A6E3-3BF99A5CC944}"/>
    </a:ext>
  </a:extLst>
</a:theme>
</file>

<file path=ppt/theme/theme3.xml><?xml version="1.0" encoding="utf-8"?>
<a:theme xmlns:a="http://schemas.openxmlformats.org/drawingml/2006/main" name="1_Office Theme">
  <a:themeElements>
    <a:clrScheme name="AAM Brand">
      <a:dk1>
        <a:srgbClr val="000000"/>
      </a:dk1>
      <a:lt1>
        <a:srgbClr val="FFFFFF"/>
      </a:lt1>
      <a:dk2>
        <a:srgbClr val="00484F"/>
      </a:dk2>
      <a:lt2>
        <a:srgbClr val="E7E6E6"/>
      </a:lt2>
      <a:accent1>
        <a:srgbClr val="00726A"/>
      </a:accent1>
      <a:accent2>
        <a:srgbClr val="DB6529"/>
      </a:accent2>
      <a:accent3>
        <a:srgbClr val="006443"/>
      </a:accent3>
      <a:accent4>
        <a:srgbClr val="E9862C"/>
      </a:accent4>
      <a:accent5>
        <a:srgbClr val="009E95"/>
      </a:accent5>
      <a:accent6>
        <a:srgbClr val="009659"/>
      </a:accent6>
      <a:hlink>
        <a:srgbClr val="9F1D26"/>
      </a:hlink>
      <a:folHlink>
        <a:srgbClr val="D022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5A9B8A3-AE4F-6745-A521-BF27B88BB07E}" vid="{58EA2498-AEC9-D441-BE5E-F85E75931D8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5A9B8A3-AE4F-6745-A521-BF27B88BB07E}" vid="{28D6DF47-EAAC-0941-82B3-6DB3AF3339D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AAM BRAND TEMPLATE 2018 4x3 (1)</Template>
  <TotalTime>3155</TotalTime>
  <Words>1086</Words>
  <Application>Microsoft Office PowerPoint</Application>
  <PresentationFormat>On-screen Show (4:3)</PresentationFormat>
  <Paragraphs>61</Paragraphs>
  <Slides>12</Slides>
  <Notes>12</Notes>
  <HiddenSlides>0</HiddenSlides>
  <MMClips>12</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Calibri</vt:lpstr>
      <vt:lpstr>Helvetica Light</vt:lpstr>
      <vt:lpstr>AAM BRAND TEMPLATE 2018 16x9</vt:lpstr>
      <vt:lpstr>Custom Design</vt:lpstr>
      <vt:lpstr>1_Office Theme</vt:lpstr>
      <vt:lpstr>1_Custom Design</vt:lpstr>
      <vt:lpstr>No Need to Re-Invent the Wheel – Sample Documents and You!</vt:lpstr>
      <vt:lpstr>What is a Sample Document? What is the Sample Document library?</vt:lpstr>
      <vt:lpstr>Why are Sample Documents valuable?</vt:lpstr>
      <vt:lpstr>How do I access a Sample Document?</vt:lpstr>
      <vt:lpstr>In the Sample Document Library</vt:lpstr>
      <vt:lpstr>Filters</vt:lpstr>
      <vt:lpstr>Browse view:  document type</vt:lpstr>
      <vt:lpstr>Browse view:  museum type</vt:lpstr>
      <vt:lpstr>Browse view:  individual document</vt:lpstr>
      <vt:lpstr>Search View</vt:lpstr>
      <vt:lpstr>Questions?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Griffin</dc:creator>
  <cp:lastModifiedBy>Lauren Griffin</cp:lastModifiedBy>
  <cp:revision>153</cp:revision>
  <dcterms:created xsi:type="dcterms:W3CDTF">2018-12-10T14:49:43Z</dcterms:created>
  <dcterms:modified xsi:type="dcterms:W3CDTF">2020-05-11T20:51:06Z</dcterms:modified>
</cp:coreProperties>
</file>